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EB2B11EC-5B8D-40B8-B177-248EFCC6865D}" type="datetimeFigureOut">
              <a:rPr lang="tr-TR" smtClean="0"/>
              <a:t>16.06.2020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C6E4BA2-3C31-4A24-8695-66D4D3BCEFB7}" type="slidenum">
              <a:rPr lang="tr-TR" smtClean="0"/>
              <a:t>‹#›</a:t>
            </a:fld>
            <a:endParaRPr lang="tr-TR"/>
          </a:p>
        </p:txBody>
      </p:sp>
    </p:spTree>
    <p:extLst>
      <p:ext uri="{BB962C8B-B14F-4D97-AF65-F5344CB8AC3E}">
        <p14:creationId xmlns:p14="http://schemas.microsoft.com/office/powerpoint/2010/main" val="1801346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B2B11EC-5B8D-40B8-B177-248EFCC6865D}" type="datetimeFigureOut">
              <a:rPr lang="tr-TR" smtClean="0"/>
              <a:t>16.06.2020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C6E4BA2-3C31-4A24-8695-66D4D3BCEFB7}" type="slidenum">
              <a:rPr lang="tr-TR" smtClean="0"/>
              <a:t>‹#›</a:t>
            </a:fld>
            <a:endParaRPr lang="tr-TR"/>
          </a:p>
        </p:txBody>
      </p:sp>
    </p:spTree>
    <p:extLst>
      <p:ext uri="{BB962C8B-B14F-4D97-AF65-F5344CB8AC3E}">
        <p14:creationId xmlns:p14="http://schemas.microsoft.com/office/powerpoint/2010/main" val="3531181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B2B11EC-5B8D-40B8-B177-248EFCC6865D}" type="datetimeFigureOut">
              <a:rPr lang="tr-TR" smtClean="0"/>
              <a:t>16.06.2020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C6E4BA2-3C31-4A24-8695-66D4D3BCEFB7}" type="slidenum">
              <a:rPr lang="tr-TR" smtClean="0"/>
              <a:t>‹#›</a:t>
            </a:fld>
            <a:endParaRPr lang="tr-TR"/>
          </a:p>
        </p:txBody>
      </p:sp>
    </p:spTree>
    <p:extLst>
      <p:ext uri="{BB962C8B-B14F-4D97-AF65-F5344CB8AC3E}">
        <p14:creationId xmlns:p14="http://schemas.microsoft.com/office/powerpoint/2010/main" val="3765156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B2B11EC-5B8D-40B8-B177-248EFCC6865D}" type="datetimeFigureOut">
              <a:rPr lang="tr-TR" smtClean="0"/>
              <a:t>16.06.2020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C6E4BA2-3C31-4A24-8695-66D4D3BCEFB7}" type="slidenum">
              <a:rPr lang="tr-TR" smtClean="0"/>
              <a:t>‹#›</a:t>
            </a:fld>
            <a:endParaRPr lang="tr-TR"/>
          </a:p>
        </p:txBody>
      </p:sp>
    </p:spTree>
    <p:extLst>
      <p:ext uri="{BB962C8B-B14F-4D97-AF65-F5344CB8AC3E}">
        <p14:creationId xmlns:p14="http://schemas.microsoft.com/office/powerpoint/2010/main" val="2448972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EB2B11EC-5B8D-40B8-B177-248EFCC6865D}" type="datetimeFigureOut">
              <a:rPr lang="tr-TR" smtClean="0"/>
              <a:t>16.06.2020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C6E4BA2-3C31-4A24-8695-66D4D3BCEFB7}" type="slidenum">
              <a:rPr lang="tr-TR" smtClean="0"/>
              <a:t>‹#›</a:t>
            </a:fld>
            <a:endParaRPr lang="tr-TR"/>
          </a:p>
        </p:txBody>
      </p:sp>
    </p:spTree>
    <p:extLst>
      <p:ext uri="{BB962C8B-B14F-4D97-AF65-F5344CB8AC3E}">
        <p14:creationId xmlns:p14="http://schemas.microsoft.com/office/powerpoint/2010/main" val="276413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EB2B11EC-5B8D-40B8-B177-248EFCC6865D}" type="datetimeFigureOut">
              <a:rPr lang="tr-TR" smtClean="0"/>
              <a:t>16.06.2020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C6E4BA2-3C31-4A24-8695-66D4D3BCEFB7}" type="slidenum">
              <a:rPr lang="tr-TR" smtClean="0"/>
              <a:t>‹#›</a:t>
            </a:fld>
            <a:endParaRPr lang="tr-TR"/>
          </a:p>
        </p:txBody>
      </p:sp>
    </p:spTree>
    <p:extLst>
      <p:ext uri="{BB962C8B-B14F-4D97-AF65-F5344CB8AC3E}">
        <p14:creationId xmlns:p14="http://schemas.microsoft.com/office/powerpoint/2010/main" val="560491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EB2B11EC-5B8D-40B8-B177-248EFCC6865D}" type="datetimeFigureOut">
              <a:rPr lang="tr-TR" smtClean="0"/>
              <a:t>16.06.2020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2C6E4BA2-3C31-4A24-8695-66D4D3BCEFB7}" type="slidenum">
              <a:rPr lang="tr-TR" smtClean="0"/>
              <a:t>‹#›</a:t>
            </a:fld>
            <a:endParaRPr lang="tr-TR"/>
          </a:p>
        </p:txBody>
      </p:sp>
    </p:spTree>
    <p:extLst>
      <p:ext uri="{BB962C8B-B14F-4D97-AF65-F5344CB8AC3E}">
        <p14:creationId xmlns:p14="http://schemas.microsoft.com/office/powerpoint/2010/main" val="4254940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EB2B11EC-5B8D-40B8-B177-248EFCC6865D}" type="datetimeFigureOut">
              <a:rPr lang="tr-TR" smtClean="0"/>
              <a:t>16.06.2020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2C6E4BA2-3C31-4A24-8695-66D4D3BCEFB7}" type="slidenum">
              <a:rPr lang="tr-TR" smtClean="0"/>
              <a:t>‹#›</a:t>
            </a:fld>
            <a:endParaRPr lang="tr-TR"/>
          </a:p>
        </p:txBody>
      </p:sp>
    </p:spTree>
    <p:extLst>
      <p:ext uri="{BB962C8B-B14F-4D97-AF65-F5344CB8AC3E}">
        <p14:creationId xmlns:p14="http://schemas.microsoft.com/office/powerpoint/2010/main" val="3684280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EB2B11EC-5B8D-40B8-B177-248EFCC6865D}" type="datetimeFigureOut">
              <a:rPr lang="tr-TR" smtClean="0"/>
              <a:t>16.06.2020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2C6E4BA2-3C31-4A24-8695-66D4D3BCEFB7}" type="slidenum">
              <a:rPr lang="tr-TR" smtClean="0"/>
              <a:t>‹#›</a:t>
            </a:fld>
            <a:endParaRPr lang="tr-TR"/>
          </a:p>
        </p:txBody>
      </p:sp>
    </p:spTree>
    <p:extLst>
      <p:ext uri="{BB962C8B-B14F-4D97-AF65-F5344CB8AC3E}">
        <p14:creationId xmlns:p14="http://schemas.microsoft.com/office/powerpoint/2010/main" val="3800900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EB2B11EC-5B8D-40B8-B177-248EFCC6865D}" type="datetimeFigureOut">
              <a:rPr lang="tr-TR" smtClean="0"/>
              <a:t>16.06.2020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C6E4BA2-3C31-4A24-8695-66D4D3BCEFB7}" type="slidenum">
              <a:rPr lang="tr-TR" smtClean="0"/>
              <a:t>‹#›</a:t>
            </a:fld>
            <a:endParaRPr lang="tr-TR"/>
          </a:p>
        </p:txBody>
      </p:sp>
    </p:spTree>
    <p:extLst>
      <p:ext uri="{BB962C8B-B14F-4D97-AF65-F5344CB8AC3E}">
        <p14:creationId xmlns:p14="http://schemas.microsoft.com/office/powerpoint/2010/main" val="3446394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EB2B11EC-5B8D-40B8-B177-248EFCC6865D}" type="datetimeFigureOut">
              <a:rPr lang="tr-TR" smtClean="0"/>
              <a:t>16.06.2020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C6E4BA2-3C31-4A24-8695-66D4D3BCEFB7}" type="slidenum">
              <a:rPr lang="tr-TR" smtClean="0"/>
              <a:t>‹#›</a:t>
            </a:fld>
            <a:endParaRPr lang="tr-TR"/>
          </a:p>
        </p:txBody>
      </p:sp>
    </p:spTree>
    <p:extLst>
      <p:ext uri="{BB962C8B-B14F-4D97-AF65-F5344CB8AC3E}">
        <p14:creationId xmlns:p14="http://schemas.microsoft.com/office/powerpoint/2010/main" val="3053862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2B11EC-5B8D-40B8-B177-248EFCC6865D}" type="datetimeFigureOut">
              <a:rPr lang="tr-TR" smtClean="0"/>
              <a:t>16.06.2020</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6E4BA2-3C31-4A24-8695-66D4D3BCEFB7}" type="slidenum">
              <a:rPr lang="tr-TR" smtClean="0"/>
              <a:t>‹#›</a:t>
            </a:fld>
            <a:endParaRPr lang="tr-TR"/>
          </a:p>
        </p:txBody>
      </p:sp>
    </p:spTree>
    <p:extLst>
      <p:ext uri="{BB962C8B-B14F-4D97-AF65-F5344CB8AC3E}">
        <p14:creationId xmlns:p14="http://schemas.microsoft.com/office/powerpoint/2010/main" val="34183259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1.JPG"/><Relationship Id="rId7" Type="http://schemas.microsoft.com/office/2007/relationships/hdphoto" Target="../media/hdphoto2.wdp"/><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image" Target="../media/image13.JP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adres.nvi.gov.tr/VatandasIslemleri/AdresSorgu" TargetMode="External"/><Relationship Id="rId7"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kbscalisan.egm.gov.tr/" TargetMode="External"/><Relationship Id="rId7" Type="http://schemas.microsoft.com/office/2007/relationships/hdphoto" Target="../media/hdphoto2.wdp"/><Relationship Id="rId2" Type="http://schemas.openxmlformats.org/officeDocument/2006/relationships/hyperlink" Target="https://adres.nvi.gov.tr/VatandasIslemleri/AdresSorgu"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163776"/>
            <a:ext cx="12192000" cy="1311599"/>
          </a:xfrm>
        </p:spPr>
        <p:txBody>
          <a:bodyPr>
            <a:noAutofit/>
          </a:bodyPr>
          <a:lstStyle/>
          <a:p>
            <a:pPr algn="ctr"/>
            <a:r>
              <a:rPr lang="tr-TR" sz="2800" b="1" dirty="0" smtClean="0">
                <a:solidFill>
                  <a:srgbClr val="FF0000"/>
                </a:solidFill>
                <a:latin typeface="Times New Roman" panose="02020603050405020304" pitchFamily="18" charset="0"/>
                <a:cs typeface="Times New Roman" panose="02020603050405020304" pitchFamily="18" charset="0"/>
              </a:rPr>
              <a:t>T.C.</a:t>
            </a:r>
            <a:br>
              <a:rPr lang="tr-TR" sz="2800" b="1" dirty="0" smtClean="0">
                <a:solidFill>
                  <a:srgbClr val="FF0000"/>
                </a:solidFill>
                <a:latin typeface="Times New Roman" panose="02020603050405020304" pitchFamily="18" charset="0"/>
                <a:cs typeface="Times New Roman" panose="02020603050405020304" pitchFamily="18" charset="0"/>
              </a:rPr>
            </a:br>
            <a:r>
              <a:rPr lang="tr-TR" sz="2800" b="1" dirty="0" smtClean="0">
                <a:solidFill>
                  <a:srgbClr val="FF0000"/>
                </a:solidFill>
                <a:latin typeface="Times New Roman" panose="02020603050405020304" pitchFamily="18" charset="0"/>
                <a:cs typeface="Times New Roman" panose="02020603050405020304" pitchFamily="18" charset="0"/>
              </a:rPr>
              <a:t>KOCAELİ VALİLİĞİ</a:t>
            </a:r>
            <a:br>
              <a:rPr lang="tr-TR" sz="2800" b="1" dirty="0" smtClean="0">
                <a:solidFill>
                  <a:srgbClr val="FF0000"/>
                </a:solidFill>
                <a:latin typeface="Times New Roman" panose="02020603050405020304" pitchFamily="18" charset="0"/>
                <a:cs typeface="Times New Roman" panose="02020603050405020304" pitchFamily="18" charset="0"/>
              </a:rPr>
            </a:br>
            <a:r>
              <a:rPr lang="tr-TR" sz="2800" b="1" dirty="0" smtClean="0">
                <a:solidFill>
                  <a:srgbClr val="FF0000"/>
                </a:solidFill>
                <a:latin typeface="Times New Roman" panose="02020603050405020304" pitchFamily="18" charset="0"/>
                <a:cs typeface="Times New Roman" panose="02020603050405020304" pitchFamily="18" charset="0"/>
              </a:rPr>
              <a:t>İl Emniyet Müdürlüğü</a:t>
            </a:r>
            <a:endParaRPr lang="tr-TR" sz="2800" dirty="0"/>
          </a:p>
        </p:txBody>
      </p:sp>
      <p:pic>
        <p:nvPicPr>
          <p:cNvPr id="5" name="Resim 4" descr="D:\KİMLİK BİLDİRME BÜRO AMİRLİĞİ\ARMALAR\Kocaeli Emn Müd_logosu.jpg"/>
          <p:cNvPicPr/>
          <p:nvPr/>
        </p:nvPicPr>
        <p:blipFill>
          <a:blip r:embed="rId2" cstate="print">
            <a:extLst>
              <a:ext uri="{BEBA8EAE-BF5A-486C-A8C5-ECC9F3942E4B}">
                <a14:imgProps xmlns:a14="http://schemas.microsoft.com/office/drawing/2010/main">
                  <a14:imgLayer r:embed="rId3">
                    <a14:imgEffect>
                      <a14:backgroundRemoval t="1389" b="100000" l="0" r="100000">
                        <a14:foregroundMark x1="23282" y1="28556" x2="84922" y2="46722"/>
                        <a14:foregroundMark x1="12306" y1="48889" x2="86585" y2="52167"/>
                        <a14:foregroundMark x1="54545" y1="12889" x2="52882" y2="78833"/>
                        <a14:foregroundMark x1="40022" y1="16222" x2="76718" y2="76667"/>
                        <a14:foregroundMark x1="71231" y1="17333" x2="17794" y2="71444"/>
                        <a14:foregroundMark x1="34257" y1="16222" x2="46840" y2="81611"/>
                        <a14:foregroundMark x1="16962" y1="38167" x2="93404" y2="57389"/>
                        <a14:foregroundMark x1="62749" y1="15667" x2="73947" y2="84889"/>
                        <a14:foregroundMark x1="78104" y1="23889" x2="27938" y2="77722"/>
                        <a14:foregroundMark x1="83315" y1="34333" x2="14246" y2="78000"/>
                        <a14:foregroundMark x1="45732" y1="14833" x2="62195" y2="84056"/>
                        <a14:foregroundMark x1="83315" y1="69500" x2="21397" y2="54944"/>
                        <a14:foregroundMark x1="16186" y1="60167" x2="82483" y2="19778"/>
                        <a14:foregroundMark x1="30432" y1="78833" x2="81098" y2="45056"/>
                        <a14:foregroundMark x1="70399" y1="67833" x2="71231" y2="79667"/>
                      </a14:backgroundRemoval>
                    </a14:imgEffect>
                  </a14:imgLayer>
                </a14:imgProps>
              </a:ext>
              <a:ext uri="{28A0092B-C50C-407E-A947-70E740481C1C}">
                <a14:useLocalDpi xmlns:a14="http://schemas.microsoft.com/office/drawing/2010/main" val="0"/>
              </a:ext>
            </a:extLst>
          </a:blip>
          <a:srcRect/>
          <a:stretch>
            <a:fillRect/>
          </a:stretch>
        </p:blipFill>
        <p:spPr bwMode="auto">
          <a:xfrm>
            <a:off x="4375265" y="1323804"/>
            <a:ext cx="3441469" cy="3240122"/>
          </a:xfrm>
          <a:prstGeom prst="rect">
            <a:avLst/>
          </a:prstGeom>
          <a:noFill/>
          <a:ln>
            <a:noFill/>
          </a:ln>
        </p:spPr>
      </p:pic>
      <p:sp>
        <p:nvSpPr>
          <p:cNvPr id="3" name="Dikdörtgen 2"/>
          <p:cNvSpPr/>
          <p:nvPr/>
        </p:nvSpPr>
        <p:spPr>
          <a:xfrm>
            <a:off x="0" y="4628734"/>
            <a:ext cx="12192000" cy="707886"/>
          </a:xfrm>
          <a:prstGeom prst="rect">
            <a:avLst/>
          </a:prstGeom>
        </p:spPr>
        <p:txBody>
          <a:bodyPr wrap="square">
            <a:spAutoFit/>
          </a:bodyPr>
          <a:lstStyle/>
          <a:p>
            <a:pPr algn="ctr"/>
            <a:r>
              <a:rPr lang="tr-TR" sz="2000" b="1" dirty="0">
                <a:solidFill>
                  <a:srgbClr val="0000FF"/>
                </a:solidFill>
                <a:latin typeface="Times New Roman" panose="02020603050405020304" pitchFamily="18" charset="0"/>
                <a:cs typeface="Times New Roman" panose="02020603050405020304" pitchFamily="18" charset="0"/>
              </a:rPr>
              <a:t>Asayiş Şube Müdürlüğü</a:t>
            </a:r>
            <a:r>
              <a:rPr lang="tr-TR" sz="2000" b="1" dirty="0">
                <a:latin typeface="Times New Roman" panose="02020603050405020304" pitchFamily="18" charset="0"/>
                <a:cs typeface="Times New Roman" panose="02020603050405020304" pitchFamily="18" charset="0"/>
              </a:rPr>
              <a:t/>
            </a:r>
            <a:br>
              <a:rPr lang="tr-TR" sz="2000" b="1" dirty="0">
                <a:latin typeface="Times New Roman" panose="02020603050405020304" pitchFamily="18" charset="0"/>
                <a:cs typeface="Times New Roman" panose="02020603050405020304" pitchFamily="18" charset="0"/>
              </a:rPr>
            </a:br>
            <a:r>
              <a:rPr lang="tr-TR" sz="2000" b="1" dirty="0">
                <a:solidFill>
                  <a:srgbClr val="FF0000"/>
                </a:solidFill>
                <a:latin typeface="Times New Roman" panose="02020603050405020304" pitchFamily="18" charset="0"/>
                <a:cs typeface="Times New Roman" panose="02020603050405020304" pitchFamily="18" charset="0"/>
              </a:rPr>
              <a:t>Kimlik Bildirme Büro Amirliği</a:t>
            </a:r>
            <a:endParaRPr lang="tr-TR" sz="2000" dirty="0">
              <a:solidFill>
                <a:srgbClr val="FF0000"/>
              </a:solidFill>
            </a:endParaRPr>
          </a:p>
        </p:txBody>
      </p:sp>
      <p:sp>
        <p:nvSpPr>
          <p:cNvPr id="4" name="Dikdörtgen 3"/>
          <p:cNvSpPr/>
          <p:nvPr/>
        </p:nvSpPr>
        <p:spPr>
          <a:xfrm>
            <a:off x="133003" y="5336620"/>
            <a:ext cx="11945389" cy="1138773"/>
          </a:xfrm>
          <a:prstGeom prst="rect">
            <a:avLst/>
          </a:prstGeom>
        </p:spPr>
        <p:txBody>
          <a:bodyPr wrap="square">
            <a:spAutoFit/>
          </a:bodyPr>
          <a:lstStyle/>
          <a:p>
            <a:pPr algn="ctr"/>
            <a:r>
              <a:rPr lang="tr-TR" sz="2400" b="1" dirty="0" smtClean="0">
                <a:latin typeface="Times New Roman" panose="02020603050405020304" pitchFamily="18" charset="0"/>
                <a:cs typeface="Times New Roman" panose="02020603050405020304" pitchFamily="18" charset="0"/>
              </a:rPr>
              <a:t>KİMLİK BİLDİRİM SİSTEMİ/ÇALIŞAN BİLDİRİMİ PROJESİ </a:t>
            </a:r>
          </a:p>
          <a:p>
            <a:pPr algn="ctr"/>
            <a:r>
              <a:rPr lang="tr-TR" sz="2400" b="1" dirty="0" smtClean="0">
                <a:latin typeface="Times New Roman" panose="02020603050405020304" pitchFamily="18" charset="0"/>
                <a:cs typeface="Times New Roman" panose="02020603050405020304" pitchFamily="18" charset="0"/>
              </a:rPr>
              <a:t>KULLANIM </a:t>
            </a:r>
            <a:r>
              <a:rPr lang="tr-TR" sz="2400" b="1" dirty="0" smtClean="0">
                <a:latin typeface="Times New Roman" panose="02020603050405020304" pitchFamily="18" charset="0"/>
                <a:cs typeface="Times New Roman" panose="02020603050405020304" pitchFamily="18" charset="0"/>
              </a:rPr>
              <a:t>KYAVUZU</a:t>
            </a:r>
            <a:endParaRPr lang="tr-TR" sz="2400" b="1" dirty="0" smtClean="0">
              <a:latin typeface="Times New Roman" panose="02020603050405020304" pitchFamily="18" charset="0"/>
              <a:cs typeface="Times New Roman" panose="02020603050405020304" pitchFamily="18" charset="0"/>
            </a:endParaRPr>
          </a:p>
          <a:p>
            <a:pPr algn="ctr"/>
            <a:r>
              <a:rPr lang="tr-TR" sz="2000" b="1" dirty="0" smtClean="0">
                <a:solidFill>
                  <a:srgbClr val="0000FF"/>
                </a:solidFill>
                <a:latin typeface="Times New Roman" panose="02020603050405020304" pitchFamily="18" charset="0"/>
                <a:cs typeface="Times New Roman" panose="02020603050405020304" pitchFamily="18" charset="0"/>
              </a:rPr>
              <a:t>HAZİRAN / 2020 </a:t>
            </a:r>
            <a:endParaRPr lang="tr-TR" sz="2000" dirty="0"/>
          </a:p>
        </p:txBody>
      </p:sp>
    </p:spTree>
    <p:extLst>
      <p:ext uri="{BB962C8B-B14F-4D97-AF65-F5344CB8AC3E}">
        <p14:creationId xmlns:p14="http://schemas.microsoft.com/office/powerpoint/2010/main" val="2186921961"/>
      </p:ext>
    </p:extLst>
  </p:cSld>
  <p:clrMapOvr>
    <a:masterClrMapping/>
  </p:clrMapOvr>
  <mc:AlternateContent xmlns:mc="http://schemas.openxmlformats.org/markup-compatibility/2006" xmlns:p14="http://schemas.microsoft.com/office/powerpoint/2010/main">
    <mc:Choice Requires="p14">
      <p:transition spd="slow" p14:dur="2000" advTm="11276"/>
    </mc:Choice>
    <mc:Fallback xmlns="">
      <p:transition spd="slow" advTm="1127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771" y="1524705"/>
            <a:ext cx="10950665" cy="3815471"/>
          </a:xfrm>
          <a:prstGeom prst="rect">
            <a:avLst/>
          </a:prstGeom>
        </p:spPr>
      </p:pic>
      <p:sp>
        <p:nvSpPr>
          <p:cNvPr id="5" name="Dikdörtgen 4"/>
          <p:cNvSpPr/>
          <p:nvPr/>
        </p:nvSpPr>
        <p:spPr>
          <a:xfrm>
            <a:off x="369708" y="5464706"/>
            <a:ext cx="11762509" cy="981423"/>
          </a:xfrm>
          <a:prstGeom prst="rect">
            <a:avLst/>
          </a:prstGeom>
        </p:spPr>
        <p:txBody>
          <a:bodyPr wrap="square">
            <a:spAutoFit/>
          </a:bodyPr>
          <a:lstStyle/>
          <a:p>
            <a:pPr marL="285750" indent="-285750" algn="just">
              <a:lnSpc>
                <a:spcPct val="107000"/>
              </a:lnSpc>
              <a:spcAft>
                <a:spcPts val="800"/>
              </a:spcAft>
              <a:buFont typeface="Arial" panose="020B0604020202020204" pitchFamily="34" charset="0"/>
              <a:buChar char="•"/>
            </a:pPr>
            <a:r>
              <a:rPr lang="tr-TR" dirty="0" smtClean="0">
                <a:latin typeface="Times New Roman" panose="02020603050405020304" pitchFamily="18" charset="0"/>
                <a:ea typeface="Calibri" panose="020F0502020204030204" pitchFamily="34" charset="0"/>
                <a:cs typeface="Times New Roman" panose="02020603050405020304" pitchFamily="18" charset="0"/>
              </a:rPr>
              <a:t>Personelin işten çıkması durumunda çalışan ekle kısmının alt bölümünde yer alan </a:t>
            </a:r>
            <a:r>
              <a:rPr lang="tr-TR"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«İş yerinizde Aktif Çalışanların Listesi» </a:t>
            </a:r>
            <a:r>
              <a:rPr lang="tr-TR" dirty="0" smtClean="0">
                <a:latin typeface="Times New Roman" panose="02020603050405020304" pitchFamily="18" charset="0"/>
                <a:ea typeface="Calibri" panose="020F0502020204030204" pitchFamily="34" charset="0"/>
                <a:cs typeface="Times New Roman" panose="02020603050405020304" pitchFamily="18" charset="0"/>
              </a:rPr>
              <a:t>bölümünden çıkış yapan personel seçilerek işten çıkar butonuna tıklanarak işten çıkarma işlemi yapılır. Personeli bulmak için filtre kısmından personele ait bilgiler yazılarak gelmesi sağlanır.</a:t>
            </a:r>
            <a:endParaRPr lang="tr-TR" dirty="0" smtClean="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Oval 5"/>
          <p:cNvSpPr/>
          <p:nvPr/>
        </p:nvSpPr>
        <p:spPr>
          <a:xfrm>
            <a:off x="9956384" y="4929447"/>
            <a:ext cx="1526876" cy="33640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Oval 9"/>
          <p:cNvSpPr/>
          <p:nvPr/>
        </p:nvSpPr>
        <p:spPr>
          <a:xfrm>
            <a:off x="1088967" y="4067694"/>
            <a:ext cx="8867417" cy="33640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1" name="Resim 10" descr="D:\KİMLİK BİLDİRME BÜRO AMİRLİĞİ\ARMALAR\Kocaeli Emn Müd_logosu.jpg"/>
          <p:cNvPicPr/>
          <p:nvPr/>
        </p:nvPicPr>
        <p:blipFill>
          <a:blip r:embed="rId3" cstate="print">
            <a:extLst>
              <a:ext uri="{BEBA8EAE-BF5A-486C-A8C5-ECC9F3942E4B}">
                <a14:imgProps xmlns:a14="http://schemas.microsoft.com/office/drawing/2010/main">
                  <a14:imgLayer r:embed="rId4">
                    <a14:imgEffect>
                      <a14:backgroundRemoval t="1389" b="100000" l="0" r="100000">
                        <a14:foregroundMark x1="23282" y1="28556" x2="84922" y2="46722"/>
                        <a14:foregroundMark x1="12306" y1="48889" x2="86585" y2="52167"/>
                        <a14:foregroundMark x1="54545" y1="12889" x2="52882" y2="78833"/>
                        <a14:foregroundMark x1="40022" y1="16222" x2="76718" y2="76667"/>
                        <a14:foregroundMark x1="71231" y1="17333" x2="17794" y2="71444"/>
                        <a14:foregroundMark x1="34257" y1="16222" x2="46840" y2="81611"/>
                        <a14:foregroundMark x1="16962" y1="38167" x2="93404" y2="57389"/>
                        <a14:foregroundMark x1="62749" y1="15667" x2="73947" y2="84889"/>
                        <a14:foregroundMark x1="78104" y1="23889" x2="27938" y2="77722"/>
                        <a14:foregroundMark x1="83315" y1="34333" x2="14246" y2="78000"/>
                        <a14:foregroundMark x1="45732" y1="14833" x2="62195" y2="84056"/>
                        <a14:foregroundMark x1="83315" y1="69500" x2="21397" y2="54944"/>
                        <a14:foregroundMark x1="16186" y1="60167" x2="82483" y2="19778"/>
                        <a14:foregroundMark x1="30432" y1="78833" x2="81098" y2="45056"/>
                        <a14:foregroundMark x1="70399" y1="67833" x2="71231" y2="79667"/>
                      </a14:backgroundRemoval>
                    </a14:imgEffect>
                  </a14:imgLayer>
                </a14:imgProps>
              </a:ext>
              <a:ext uri="{28A0092B-C50C-407E-A947-70E740481C1C}">
                <a14:useLocalDpi xmlns:a14="http://schemas.microsoft.com/office/drawing/2010/main" val="0"/>
              </a:ext>
            </a:extLst>
          </a:blip>
          <a:srcRect/>
          <a:stretch>
            <a:fillRect/>
          </a:stretch>
        </p:blipFill>
        <p:spPr bwMode="auto">
          <a:xfrm>
            <a:off x="369708" y="255270"/>
            <a:ext cx="1066800" cy="1144905"/>
          </a:xfrm>
          <a:prstGeom prst="rect">
            <a:avLst/>
          </a:prstGeom>
          <a:noFill/>
          <a:ln>
            <a:noFill/>
          </a:ln>
        </p:spPr>
      </p:pic>
      <p:pic>
        <p:nvPicPr>
          <p:cNvPr id="12" name="Resim 11"/>
          <p:cNvPicPr>
            <a:picLocks noChangeAspect="1"/>
          </p:cNvPicPr>
          <p:nvPr/>
        </p:nvPicPr>
        <p:blipFill>
          <a:blip r:embed="rId5" cstate="print">
            <a:extLst>
              <a:ext uri="{BEBA8EAE-BF5A-486C-A8C5-ECC9F3942E4B}">
                <a14:imgProps xmlns:a14="http://schemas.microsoft.com/office/drawing/2010/main">
                  <a14:imgLayer r:embed="rId6">
                    <a14:imgEffect>
                      <a14:backgroundRemoval t="6427" b="94087" l="10453" r="95122">
                        <a14:foregroundMark x1="28920" y1="15681" x2="75958" y2="17224"/>
                        <a14:foregroundMark x1="50523" y1="12339" x2="61324" y2="14653"/>
                        <a14:foregroundMark x1="20209" y1="38817" x2="24390" y2="49614"/>
                        <a14:foregroundMark x1="79443" y1="61440" x2="70383" y2="71979"/>
                        <a14:foregroundMark x1="28571" y1="60154" x2="28223" y2="70437"/>
                        <a14:foregroundMark x1="46690" y1="7712" x2="34146" y2="10283"/>
                        <a14:foregroundMark x1="31010" y1="11825" x2="24042" y2="14910"/>
                        <a14:foregroundMark x1="49477" y1="7198" x2="58885" y2="7198"/>
                        <a14:foregroundMark x1="59930" y1="7712" x2="68990" y2="9254"/>
                        <a14:foregroundMark x1="70732" y1="10026" x2="78049" y2="13111"/>
                        <a14:foregroundMark x1="79443" y1="14396" x2="83624" y2="16452"/>
                        <a14:foregroundMark x1="82230" y1="18509" x2="82927" y2="20308"/>
                        <a14:foregroundMark x1="83972" y1="20823" x2="90592" y2="29049"/>
                        <a14:foregroundMark x1="90592" y1="26735" x2="90592" y2="26735"/>
                        <a14:foregroundMark x1="92683" y1="27249" x2="92683" y2="27249"/>
                        <a14:foregroundMark x1="89199" y1="22622" x2="89199" y2="22622"/>
                        <a14:foregroundMark x1="85714" y1="21080" x2="85714" y2="21080"/>
                        <a14:foregroundMark x1="90592" y1="30848" x2="90592" y2="30848"/>
                        <a14:foregroundMark x1="91289" y1="30848" x2="91289" y2="30848"/>
                        <a14:foregroundMark x1="91638" y1="32391" x2="91638" y2="32391"/>
                        <a14:foregroundMark x1="92683" y1="34961" x2="92683" y2="34961"/>
                        <a14:foregroundMark x1="92334" y1="35219" x2="93031" y2="41388"/>
                        <a14:foregroundMark x1="92334" y1="42416" x2="91986" y2="47044"/>
                        <a14:foregroundMark x1="90941" y1="49100" x2="87456" y2="54756"/>
                        <a14:foregroundMark x1="87456" y1="55013" x2="80139" y2="62468"/>
                        <a14:foregroundMark x1="81185" y1="62468" x2="82927" y2="66324"/>
                        <a14:foregroundMark x1="82927" y1="66324" x2="79791" y2="66324"/>
                        <a14:foregroundMark x1="79791" y1="66324" x2="70383" y2="82262"/>
                        <a14:foregroundMark x1="69686" y1="82262" x2="60976" y2="87918"/>
                        <a14:foregroundMark x1="68990" y1="84576" x2="68990" y2="84576"/>
                        <a14:foregroundMark x1="66899" y1="85090" x2="66899" y2="85090"/>
                        <a14:foregroundMark x1="65854" y1="86375" x2="65854" y2="86375"/>
                        <a14:foregroundMark x1="56446" y1="87404" x2="56446" y2="87404"/>
                        <a14:foregroundMark x1="47387" y1="86889" x2="47387" y2="86889"/>
                        <a14:foregroundMark x1="51568" y1="90231" x2="51568" y2="90231"/>
                        <a14:foregroundMark x1="52613" y1="92031" x2="52613" y2="92031"/>
                        <a14:foregroundMark x1="41812" y1="87404" x2="41812" y2="87404"/>
                        <a14:foregroundMark x1="43902" y1="88175" x2="43902" y2="88175"/>
                        <a14:foregroundMark x1="39373" y1="86375" x2="39373" y2="86375"/>
                        <a14:foregroundMark x1="37631" y1="85090" x2="37631" y2="85090"/>
                        <a14:foregroundMark x1="35192" y1="82005" x2="35192" y2="82005"/>
                        <a14:foregroundMark x1="31707" y1="78406" x2="31707" y2="78149"/>
                        <a14:foregroundMark x1="29268" y1="72494" x2="31359" y2="77378"/>
                        <a14:foregroundMark x1="32753" y1="79434" x2="37282" y2="85090"/>
                        <a14:foregroundMark x1="24042" y1="62211" x2="24042" y2="62211"/>
                        <a14:foregroundMark x1="23693" y1="64524" x2="23693" y2="64524"/>
                        <a14:foregroundMark x1="22300" y1="65810" x2="22300" y2="65810"/>
                        <a14:foregroundMark x1="23693" y1="66324" x2="23693" y2="66324"/>
                        <a14:foregroundMark x1="25436" y1="67095" x2="25436" y2="67095"/>
                        <a14:foregroundMark x1="26829" y1="68638" x2="26829" y2="68638"/>
                        <a14:foregroundMark x1="23345" y1="60925" x2="15679" y2="51414"/>
                        <a14:foregroundMark x1="14983" y1="51414" x2="11847" y2="38046"/>
                        <a14:foregroundMark x1="12195" y1="37275" x2="16376" y2="26992"/>
                        <a14:foregroundMark x1="21254" y1="23907" x2="21254" y2="23907"/>
                        <a14:foregroundMark x1="19861" y1="23907" x2="19861" y2="23907"/>
                        <a14:foregroundMark x1="17073" y1="24165" x2="17073" y2="24165"/>
                        <a14:foregroundMark x1="13589" y1="26992" x2="13589" y2="26992"/>
                        <a14:foregroundMark x1="12892" y1="28535" x2="12892" y2="28535"/>
                        <a14:foregroundMark x1="20557" y1="21080" x2="20557" y2="21080"/>
                        <a14:foregroundMark x1="24042" y1="16967" x2="22300" y2="20823"/>
                        <a14:foregroundMark x1="21603" y1="20308" x2="15331" y2="23393"/>
                        <a14:foregroundMark x1="21603" y1="17224" x2="25087" y2="19023"/>
                        <a14:foregroundMark x1="30314" y1="20051" x2="30314" y2="20051"/>
                      </a14:backgroundRemoval>
                    </a14:imgEffect>
                  </a14:imgLayer>
                </a14:imgProps>
              </a:ext>
              <a:ext uri="{28A0092B-C50C-407E-A947-70E740481C1C}">
                <a14:useLocalDpi xmlns:a14="http://schemas.microsoft.com/office/drawing/2010/main" val="0"/>
              </a:ext>
            </a:extLst>
          </a:blip>
          <a:stretch>
            <a:fillRect/>
          </a:stretch>
        </p:blipFill>
        <p:spPr>
          <a:xfrm>
            <a:off x="10553699" y="16669"/>
            <a:ext cx="1193721" cy="1618633"/>
          </a:xfrm>
          <a:prstGeom prst="rect">
            <a:avLst/>
          </a:prstGeom>
        </p:spPr>
      </p:pic>
      <p:pic>
        <p:nvPicPr>
          <p:cNvPr id="14" name="Resim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28166" y="616832"/>
            <a:ext cx="4333875" cy="421779"/>
          </a:xfrm>
          <a:prstGeom prst="rect">
            <a:avLst/>
          </a:prstGeom>
        </p:spPr>
      </p:pic>
    </p:spTree>
    <p:extLst>
      <p:ext uri="{BB962C8B-B14F-4D97-AF65-F5344CB8AC3E}">
        <p14:creationId xmlns:p14="http://schemas.microsoft.com/office/powerpoint/2010/main" val="3056197882"/>
      </p:ext>
    </p:extLst>
  </p:cSld>
  <p:clrMapOvr>
    <a:masterClrMapping/>
  </p:clrMapOvr>
  <mc:AlternateContent xmlns:mc="http://schemas.openxmlformats.org/markup-compatibility/2006" xmlns:p14="http://schemas.microsoft.com/office/powerpoint/2010/main">
    <mc:Choice Requires="p14">
      <p:transition spd="slow" p14:dur="2000" advTm="16117"/>
    </mc:Choice>
    <mc:Fallback xmlns="">
      <p:transition spd="slow" advTm="1611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indefinite"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0"/>
                                        <p:tgtEl>
                                          <p:spTgt spid="11"/>
                                        </p:tgtEl>
                                      </p:cBhvr>
                                    </p:animEffect>
                                    <p:anim calcmode="lin" valueType="num">
                                      <p:cBhvr>
                                        <p:cTn id="8" dur="5000" fill="hold"/>
                                        <p:tgtEl>
                                          <p:spTgt spid="11"/>
                                        </p:tgtEl>
                                        <p:attrNameLst>
                                          <p:attrName>ppt_w</p:attrName>
                                        </p:attrNameLst>
                                      </p:cBhvr>
                                      <p:tavLst>
                                        <p:tav tm="0" fmla="#ppt_w*sin(2.5*pi*$)">
                                          <p:val>
                                            <p:fltVal val="0"/>
                                          </p:val>
                                        </p:tav>
                                        <p:tav tm="100000">
                                          <p:val>
                                            <p:fltVal val="1"/>
                                          </p:val>
                                        </p:tav>
                                      </p:tavLst>
                                    </p:anim>
                                    <p:anim calcmode="lin" valueType="num">
                                      <p:cBhvr>
                                        <p:cTn id="9" dur="5000" fill="hold"/>
                                        <p:tgtEl>
                                          <p:spTgt spid="11"/>
                                        </p:tgtEl>
                                        <p:attrNameLst>
                                          <p:attrName>ppt_h</p:attrName>
                                        </p:attrNameLst>
                                      </p:cBhvr>
                                      <p:tavLst>
                                        <p:tav tm="0">
                                          <p:val>
                                            <p:strVal val="#ppt_h"/>
                                          </p:val>
                                        </p:tav>
                                        <p:tav tm="100000">
                                          <p:val>
                                            <p:strVal val="#ppt_h"/>
                                          </p:val>
                                        </p:tav>
                                      </p:tavLst>
                                    </p:anim>
                                  </p:childTnLst>
                                </p:cTn>
                              </p:par>
                              <p:par>
                                <p:cTn id="10" presetID="45" presetClass="entr" presetSubtype="0" repeatCount="indefinite"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0"/>
                                        <p:tgtEl>
                                          <p:spTgt spid="12"/>
                                        </p:tgtEl>
                                      </p:cBhvr>
                                    </p:animEffect>
                                    <p:anim calcmode="lin" valueType="num">
                                      <p:cBhvr>
                                        <p:cTn id="13" dur="5000" fill="hold"/>
                                        <p:tgtEl>
                                          <p:spTgt spid="12"/>
                                        </p:tgtEl>
                                        <p:attrNameLst>
                                          <p:attrName>ppt_w</p:attrName>
                                        </p:attrNameLst>
                                      </p:cBhvr>
                                      <p:tavLst>
                                        <p:tav tm="0" fmla="#ppt_w*sin(2.5*pi*$)">
                                          <p:val>
                                            <p:fltVal val="0"/>
                                          </p:val>
                                        </p:tav>
                                        <p:tav tm="100000">
                                          <p:val>
                                            <p:fltVal val="1"/>
                                          </p:val>
                                        </p:tav>
                                      </p:tavLst>
                                    </p:anim>
                                    <p:anim calcmode="lin" valueType="num">
                                      <p:cBhvr>
                                        <p:cTn id="14" dur="5000" fill="hold"/>
                                        <p:tgtEl>
                                          <p:spTgt spid="12"/>
                                        </p:tgtEl>
                                        <p:attrNameLst>
                                          <p:attrName>ppt_h</p:attrName>
                                        </p:attrNameLst>
                                      </p:cBhvr>
                                      <p:tavLst>
                                        <p:tav tm="0">
                                          <p:val>
                                            <p:strVal val="#ppt_h"/>
                                          </p:val>
                                        </p:tav>
                                        <p:tav tm="100000">
                                          <p:val>
                                            <p:strVal val="#ppt_h"/>
                                          </p:val>
                                        </p:tav>
                                      </p:tavLst>
                                    </p:anim>
                                  </p:childTnLst>
                                </p:cTn>
                              </p:par>
                              <p:par>
                                <p:cTn id="15" presetID="16" presetClass="entr" presetSubtype="21"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8350" y="575322"/>
            <a:ext cx="8114209" cy="5062973"/>
          </a:xfrm>
          <a:prstGeom prst="rect">
            <a:avLst/>
          </a:prstGeom>
        </p:spPr>
      </p:pic>
      <p:sp>
        <p:nvSpPr>
          <p:cNvPr id="5" name="Dikdörtgen 4"/>
          <p:cNvSpPr/>
          <p:nvPr/>
        </p:nvSpPr>
        <p:spPr>
          <a:xfrm>
            <a:off x="741370" y="5638296"/>
            <a:ext cx="11006050" cy="665118"/>
          </a:xfrm>
          <a:prstGeom prst="rect">
            <a:avLst/>
          </a:prstGeom>
        </p:spPr>
        <p:txBody>
          <a:bodyPr wrap="square">
            <a:spAutoFit/>
          </a:bodyPr>
          <a:lstStyle/>
          <a:p>
            <a:pPr marL="342900" lvl="0" indent="-342900">
              <a:lnSpc>
                <a:spcPct val="107000"/>
              </a:lnSpc>
              <a:spcAft>
                <a:spcPts val="800"/>
              </a:spcAft>
              <a:buFont typeface="+mj-lt"/>
              <a:buAutoNum type="alphaLcParenR"/>
              <a:tabLst>
                <a:tab pos="630555" algn="l"/>
              </a:tabLst>
            </a:pPr>
            <a:r>
              <a:rPr lang="tr-TR" dirty="0" smtClean="0">
                <a:effectLst/>
                <a:latin typeface="Times New Roman" panose="02020603050405020304" pitchFamily="18" charset="0"/>
                <a:ea typeface="Calibri" panose="020F0502020204030204" pitchFamily="34" charset="0"/>
                <a:cs typeface="Times New Roman" panose="02020603050405020304" pitchFamily="18" charset="0"/>
              </a:rPr>
              <a:t>Toplu Veri Gönderme; Sistemde, iş yerlerine grup halinde girişler için Excel formatında toplu veri gönderme bölümü oluşturulmuştur. Toplu veri girişi yapabilmek için </a:t>
            </a:r>
            <a:r>
              <a:rPr lang="tr-TR" b="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«Toplu Veri Girişi» </a:t>
            </a:r>
            <a:r>
              <a:rPr lang="tr-TR" dirty="0" smtClean="0">
                <a:latin typeface="Times New Roman" panose="02020603050405020304" pitchFamily="18" charset="0"/>
                <a:ea typeface="Calibri" panose="020F0502020204030204" pitchFamily="34" charset="0"/>
                <a:cs typeface="Times New Roman" panose="02020603050405020304" pitchFamily="18" charset="0"/>
              </a:rPr>
              <a:t>butonu tıklanarak giriş yapılır.</a:t>
            </a:r>
          </a:p>
        </p:txBody>
      </p:sp>
      <p:sp>
        <p:nvSpPr>
          <p:cNvPr id="6" name="Oval 5"/>
          <p:cNvSpPr/>
          <p:nvPr/>
        </p:nvSpPr>
        <p:spPr>
          <a:xfrm>
            <a:off x="4901208" y="1999002"/>
            <a:ext cx="875099" cy="27317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8" name="Resim 7" descr="D:\KİMLİK BİLDİRME BÜRO AMİRLİĞİ\ARMALAR\Kocaeli Emn Müd_logosu.jpg"/>
          <p:cNvPicPr/>
          <p:nvPr/>
        </p:nvPicPr>
        <p:blipFill>
          <a:blip r:embed="rId3" cstate="print">
            <a:extLst>
              <a:ext uri="{BEBA8EAE-BF5A-486C-A8C5-ECC9F3942E4B}">
                <a14:imgProps xmlns:a14="http://schemas.microsoft.com/office/drawing/2010/main">
                  <a14:imgLayer r:embed="rId4">
                    <a14:imgEffect>
                      <a14:backgroundRemoval t="1389" b="100000" l="0" r="100000">
                        <a14:foregroundMark x1="23282" y1="28556" x2="84922" y2="46722"/>
                        <a14:foregroundMark x1="12306" y1="48889" x2="86585" y2="52167"/>
                        <a14:foregroundMark x1="54545" y1="12889" x2="52882" y2="78833"/>
                        <a14:foregroundMark x1="40022" y1="16222" x2="76718" y2="76667"/>
                        <a14:foregroundMark x1="71231" y1="17333" x2="17794" y2="71444"/>
                        <a14:foregroundMark x1="34257" y1="16222" x2="46840" y2="81611"/>
                        <a14:foregroundMark x1="16962" y1="38167" x2="93404" y2="57389"/>
                        <a14:foregroundMark x1="62749" y1="15667" x2="73947" y2="84889"/>
                        <a14:foregroundMark x1="78104" y1="23889" x2="27938" y2="77722"/>
                        <a14:foregroundMark x1="83315" y1="34333" x2="14246" y2="78000"/>
                        <a14:foregroundMark x1="45732" y1="14833" x2="62195" y2="84056"/>
                        <a14:foregroundMark x1="83315" y1="69500" x2="21397" y2="54944"/>
                        <a14:foregroundMark x1="16186" y1="60167" x2="82483" y2="19778"/>
                        <a14:foregroundMark x1="30432" y1="78833" x2="81098" y2="45056"/>
                        <a14:foregroundMark x1="70399" y1="67833" x2="71231" y2="79667"/>
                      </a14:backgroundRemoval>
                    </a14:imgEffect>
                  </a14:imgLayer>
                </a14:imgProps>
              </a:ext>
              <a:ext uri="{28A0092B-C50C-407E-A947-70E740481C1C}">
                <a14:useLocalDpi xmlns:a14="http://schemas.microsoft.com/office/drawing/2010/main" val="0"/>
              </a:ext>
            </a:extLst>
          </a:blip>
          <a:srcRect/>
          <a:stretch>
            <a:fillRect/>
          </a:stretch>
        </p:blipFill>
        <p:spPr bwMode="auto">
          <a:xfrm>
            <a:off x="369708" y="255270"/>
            <a:ext cx="1066800" cy="1144905"/>
          </a:xfrm>
          <a:prstGeom prst="rect">
            <a:avLst/>
          </a:prstGeom>
          <a:noFill/>
          <a:ln>
            <a:noFill/>
          </a:ln>
        </p:spPr>
      </p:pic>
      <p:pic>
        <p:nvPicPr>
          <p:cNvPr id="11" name="Resim 10"/>
          <p:cNvPicPr>
            <a:picLocks noChangeAspect="1"/>
          </p:cNvPicPr>
          <p:nvPr/>
        </p:nvPicPr>
        <p:blipFill>
          <a:blip r:embed="rId5" cstate="print">
            <a:extLst>
              <a:ext uri="{BEBA8EAE-BF5A-486C-A8C5-ECC9F3942E4B}">
                <a14:imgProps xmlns:a14="http://schemas.microsoft.com/office/drawing/2010/main">
                  <a14:imgLayer r:embed="rId6">
                    <a14:imgEffect>
                      <a14:backgroundRemoval t="6427" b="94087" l="10453" r="95122">
                        <a14:foregroundMark x1="28920" y1="15681" x2="75958" y2="17224"/>
                        <a14:foregroundMark x1="50523" y1="12339" x2="61324" y2="14653"/>
                        <a14:foregroundMark x1="20209" y1="38817" x2="24390" y2="49614"/>
                        <a14:foregroundMark x1="79443" y1="61440" x2="70383" y2="71979"/>
                        <a14:foregroundMark x1="28571" y1="60154" x2="28223" y2="70437"/>
                        <a14:foregroundMark x1="46690" y1="7712" x2="34146" y2="10283"/>
                        <a14:foregroundMark x1="31010" y1="11825" x2="24042" y2="14910"/>
                        <a14:foregroundMark x1="49477" y1="7198" x2="58885" y2="7198"/>
                        <a14:foregroundMark x1="59930" y1="7712" x2="68990" y2="9254"/>
                        <a14:foregroundMark x1="70732" y1="10026" x2="78049" y2="13111"/>
                        <a14:foregroundMark x1="79443" y1="14396" x2="83624" y2="16452"/>
                        <a14:foregroundMark x1="82230" y1="18509" x2="82927" y2="20308"/>
                        <a14:foregroundMark x1="83972" y1="20823" x2="90592" y2="29049"/>
                        <a14:foregroundMark x1="90592" y1="26735" x2="90592" y2="26735"/>
                        <a14:foregroundMark x1="92683" y1="27249" x2="92683" y2="27249"/>
                        <a14:foregroundMark x1="89199" y1="22622" x2="89199" y2="22622"/>
                        <a14:foregroundMark x1="85714" y1="21080" x2="85714" y2="21080"/>
                        <a14:foregroundMark x1="90592" y1="30848" x2="90592" y2="30848"/>
                        <a14:foregroundMark x1="91289" y1="30848" x2="91289" y2="30848"/>
                        <a14:foregroundMark x1="91638" y1="32391" x2="91638" y2="32391"/>
                        <a14:foregroundMark x1="92683" y1="34961" x2="92683" y2="34961"/>
                        <a14:foregroundMark x1="92334" y1="35219" x2="93031" y2="41388"/>
                        <a14:foregroundMark x1="92334" y1="42416" x2="91986" y2="47044"/>
                        <a14:foregroundMark x1="90941" y1="49100" x2="87456" y2="54756"/>
                        <a14:foregroundMark x1="87456" y1="55013" x2="80139" y2="62468"/>
                        <a14:foregroundMark x1="81185" y1="62468" x2="82927" y2="66324"/>
                        <a14:foregroundMark x1="82927" y1="66324" x2="79791" y2="66324"/>
                        <a14:foregroundMark x1="79791" y1="66324" x2="70383" y2="82262"/>
                        <a14:foregroundMark x1="69686" y1="82262" x2="60976" y2="87918"/>
                        <a14:foregroundMark x1="68990" y1="84576" x2="68990" y2="84576"/>
                        <a14:foregroundMark x1="66899" y1="85090" x2="66899" y2="85090"/>
                        <a14:foregroundMark x1="65854" y1="86375" x2="65854" y2="86375"/>
                        <a14:foregroundMark x1="56446" y1="87404" x2="56446" y2="87404"/>
                        <a14:foregroundMark x1="47387" y1="86889" x2="47387" y2="86889"/>
                        <a14:foregroundMark x1="51568" y1="90231" x2="51568" y2="90231"/>
                        <a14:foregroundMark x1="52613" y1="92031" x2="52613" y2="92031"/>
                        <a14:foregroundMark x1="41812" y1="87404" x2="41812" y2="87404"/>
                        <a14:foregroundMark x1="43902" y1="88175" x2="43902" y2="88175"/>
                        <a14:foregroundMark x1="39373" y1="86375" x2="39373" y2="86375"/>
                        <a14:foregroundMark x1="37631" y1="85090" x2="37631" y2="85090"/>
                        <a14:foregroundMark x1="35192" y1="82005" x2="35192" y2="82005"/>
                        <a14:foregroundMark x1="31707" y1="78406" x2="31707" y2="78149"/>
                        <a14:foregroundMark x1="29268" y1="72494" x2="31359" y2="77378"/>
                        <a14:foregroundMark x1="32753" y1="79434" x2="37282" y2="85090"/>
                        <a14:foregroundMark x1="24042" y1="62211" x2="24042" y2="62211"/>
                        <a14:foregroundMark x1="23693" y1="64524" x2="23693" y2="64524"/>
                        <a14:foregroundMark x1="22300" y1="65810" x2="22300" y2="65810"/>
                        <a14:foregroundMark x1="23693" y1="66324" x2="23693" y2="66324"/>
                        <a14:foregroundMark x1="25436" y1="67095" x2="25436" y2="67095"/>
                        <a14:foregroundMark x1="26829" y1="68638" x2="26829" y2="68638"/>
                        <a14:foregroundMark x1="23345" y1="60925" x2="15679" y2="51414"/>
                        <a14:foregroundMark x1="14983" y1="51414" x2="11847" y2="38046"/>
                        <a14:foregroundMark x1="12195" y1="37275" x2="16376" y2="26992"/>
                        <a14:foregroundMark x1="21254" y1="23907" x2="21254" y2="23907"/>
                        <a14:foregroundMark x1="19861" y1="23907" x2="19861" y2="23907"/>
                        <a14:foregroundMark x1="17073" y1="24165" x2="17073" y2="24165"/>
                        <a14:foregroundMark x1="13589" y1="26992" x2="13589" y2="26992"/>
                        <a14:foregroundMark x1="12892" y1="28535" x2="12892" y2="28535"/>
                        <a14:foregroundMark x1="20557" y1="21080" x2="20557" y2="21080"/>
                        <a14:foregroundMark x1="24042" y1="16967" x2="22300" y2="20823"/>
                        <a14:foregroundMark x1="21603" y1="20308" x2="15331" y2="23393"/>
                        <a14:foregroundMark x1="21603" y1="17224" x2="25087" y2="19023"/>
                        <a14:foregroundMark x1="30314" y1="20051" x2="30314" y2="20051"/>
                      </a14:backgroundRemoval>
                    </a14:imgEffect>
                  </a14:imgLayer>
                </a14:imgProps>
              </a:ext>
              <a:ext uri="{28A0092B-C50C-407E-A947-70E740481C1C}">
                <a14:useLocalDpi xmlns:a14="http://schemas.microsoft.com/office/drawing/2010/main" val="0"/>
              </a:ext>
            </a:extLst>
          </a:blip>
          <a:stretch>
            <a:fillRect/>
          </a:stretch>
        </p:blipFill>
        <p:spPr>
          <a:xfrm>
            <a:off x="10553699" y="16669"/>
            <a:ext cx="1193721" cy="1618633"/>
          </a:xfrm>
          <a:prstGeom prst="rect">
            <a:avLst/>
          </a:prstGeom>
        </p:spPr>
      </p:pic>
      <p:pic>
        <p:nvPicPr>
          <p:cNvPr id="12" name="Resim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90066" y="101530"/>
            <a:ext cx="4333875" cy="421779"/>
          </a:xfrm>
          <a:prstGeom prst="rect">
            <a:avLst/>
          </a:prstGeom>
        </p:spPr>
      </p:pic>
    </p:spTree>
    <p:extLst>
      <p:ext uri="{BB962C8B-B14F-4D97-AF65-F5344CB8AC3E}">
        <p14:creationId xmlns:p14="http://schemas.microsoft.com/office/powerpoint/2010/main" val="1441690171"/>
      </p:ext>
    </p:extLst>
  </p:cSld>
  <p:clrMapOvr>
    <a:masterClrMapping/>
  </p:clrMapOvr>
  <mc:AlternateContent xmlns:mc="http://schemas.openxmlformats.org/markup-compatibility/2006" xmlns:p14="http://schemas.microsoft.com/office/powerpoint/2010/main">
    <mc:Choice Requires="p14">
      <p:transition spd="slow" p14:dur="2000" advTm="11152"/>
    </mc:Choice>
    <mc:Fallback xmlns="">
      <p:transition spd="slow" advTm="1115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indefinite"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0"/>
                                        <p:tgtEl>
                                          <p:spTgt spid="8"/>
                                        </p:tgtEl>
                                      </p:cBhvr>
                                    </p:animEffect>
                                    <p:anim calcmode="lin" valueType="num">
                                      <p:cBhvr>
                                        <p:cTn id="8" dur="5000" fill="hold"/>
                                        <p:tgtEl>
                                          <p:spTgt spid="8"/>
                                        </p:tgtEl>
                                        <p:attrNameLst>
                                          <p:attrName>ppt_w</p:attrName>
                                        </p:attrNameLst>
                                      </p:cBhvr>
                                      <p:tavLst>
                                        <p:tav tm="0" fmla="#ppt_w*sin(2.5*pi*$)">
                                          <p:val>
                                            <p:fltVal val="0"/>
                                          </p:val>
                                        </p:tav>
                                        <p:tav tm="100000">
                                          <p:val>
                                            <p:fltVal val="1"/>
                                          </p:val>
                                        </p:tav>
                                      </p:tavLst>
                                    </p:anim>
                                    <p:anim calcmode="lin" valueType="num">
                                      <p:cBhvr>
                                        <p:cTn id="9" dur="5000" fill="hold"/>
                                        <p:tgtEl>
                                          <p:spTgt spid="8"/>
                                        </p:tgtEl>
                                        <p:attrNameLst>
                                          <p:attrName>ppt_h</p:attrName>
                                        </p:attrNameLst>
                                      </p:cBhvr>
                                      <p:tavLst>
                                        <p:tav tm="0">
                                          <p:val>
                                            <p:strVal val="#ppt_h"/>
                                          </p:val>
                                        </p:tav>
                                        <p:tav tm="100000">
                                          <p:val>
                                            <p:strVal val="#ppt_h"/>
                                          </p:val>
                                        </p:tav>
                                      </p:tavLst>
                                    </p:anim>
                                  </p:childTnLst>
                                </p:cTn>
                              </p:par>
                              <p:par>
                                <p:cTn id="10" presetID="45" presetClass="entr" presetSubtype="0" repeatCount="indefinite"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0"/>
                                        <p:tgtEl>
                                          <p:spTgt spid="11"/>
                                        </p:tgtEl>
                                      </p:cBhvr>
                                    </p:animEffect>
                                    <p:anim calcmode="lin" valueType="num">
                                      <p:cBhvr>
                                        <p:cTn id="13" dur="5000" fill="hold"/>
                                        <p:tgtEl>
                                          <p:spTgt spid="11"/>
                                        </p:tgtEl>
                                        <p:attrNameLst>
                                          <p:attrName>ppt_w</p:attrName>
                                        </p:attrNameLst>
                                      </p:cBhvr>
                                      <p:tavLst>
                                        <p:tav tm="0" fmla="#ppt_w*sin(2.5*pi*$)">
                                          <p:val>
                                            <p:fltVal val="0"/>
                                          </p:val>
                                        </p:tav>
                                        <p:tav tm="100000">
                                          <p:val>
                                            <p:fltVal val="1"/>
                                          </p:val>
                                        </p:tav>
                                      </p:tavLst>
                                    </p:anim>
                                    <p:anim calcmode="lin" valueType="num">
                                      <p:cBhvr>
                                        <p:cTn id="14" dur="5000" fill="hold"/>
                                        <p:tgtEl>
                                          <p:spTgt spid="11"/>
                                        </p:tgtEl>
                                        <p:attrNameLst>
                                          <p:attrName>ppt_h</p:attrName>
                                        </p:attrNameLst>
                                      </p:cBhvr>
                                      <p:tavLst>
                                        <p:tav tm="0">
                                          <p:val>
                                            <p:strVal val="#ppt_h"/>
                                          </p:val>
                                        </p:tav>
                                        <p:tav tm="100000">
                                          <p:val>
                                            <p:strVal val="#ppt_h"/>
                                          </p:val>
                                        </p:tav>
                                      </p:tavLst>
                                    </p:anim>
                                  </p:childTnLst>
                                </p:cTn>
                              </p:par>
                              <p:par>
                                <p:cTn id="15" presetID="16" presetClass="entr" presetSubtype="21"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8776" y="992240"/>
            <a:ext cx="8924924" cy="5087945"/>
          </a:xfrm>
          <a:prstGeom prst="rect">
            <a:avLst/>
          </a:prstGeom>
        </p:spPr>
      </p:pic>
      <p:sp>
        <p:nvSpPr>
          <p:cNvPr id="8" name="Dikdörtgen 7"/>
          <p:cNvSpPr/>
          <p:nvPr/>
        </p:nvSpPr>
        <p:spPr>
          <a:xfrm>
            <a:off x="839585" y="6015064"/>
            <a:ext cx="10590415" cy="388696"/>
          </a:xfrm>
          <a:prstGeom prst="rect">
            <a:avLst/>
          </a:prstGeom>
        </p:spPr>
        <p:txBody>
          <a:bodyPr wrap="square">
            <a:spAutoFit/>
          </a:bodyPr>
          <a:lstStyle/>
          <a:p>
            <a:pPr lvl="0">
              <a:lnSpc>
                <a:spcPct val="107000"/>
              </a:lnSpc>
              <a:spcAft>
                <a:spcPts val="800"/>
              </a:spcAft>
              <a:tabLst>
                <a:tab pos="630555" algn="l"/>
              </a:tabLst>
            </a:pPr>
            <a:r>
              <a:rPr lang="tr-TR" dirty="0" smtClean="0">
                <a:effectLst/>
                <a:latin typeface="Times New Roman" panose="02020603050405020304" pitchFamily="18" charset="0"/>
                <a:ea typeface="Calibri" panose="020F0502020204030204" pitchFamily="34" charset="0"/>
                <a:cs typeface="Times New Roman" panose="02020603050405020304" pitchFamily="18" charset="0"/>
              </a:rPr>
              <a:t>Toplu Veri Gönderme işlemi için </a:t>
            </a:r>
            <a:r>
              <a:rPr lang="tr-TR" b="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örnek </a:t>
            </a:r>
            <a:r>
              <a:rPr lang="tr-TR" b="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exel</a:t>
            </a:r>
            <a:r>
              <a:rPr lang="tr-TR" b="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dirty="0" smtClean="0">
                <a:effectLst/>
                <a:latin typeface="Times New Roman" panose="02020603050405020304" pitchFamily="18" charset="0"/>
                <a:ea typeface="Calibri" panose="020F0502020204030204" pitchFamily="34" charset="0"/>
                <a:cs typeface="Times New Roman" panose="02020603050405020304" pitchFamily="18" charset="0"/>
              </a:rPr>
              <a:t>sayfasını bilgisayarınıza indiriniz.; </a:t>
            </a:r>
          </a:p>
        </p:txBody>
      </p:sp>
      <p:sp>
        <p:nvSpPr>
          <p:cNvPr id="14" name="Oval 13"/>
          <p:cNvSpPr/>
          <p:nvPr/>
        </p:nvSpPr>
        <p:spPr>
          <a:xfrm>
            <a:off x="3309660" y="3172149"/>
            <a:ext cx="875099" cy="40216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9" name="Resim 8" descr="D:\KİMLİK BİLDİRME BÜRO AMİRLİĞİ\ARMALAR\Kocaeli Emn Müd_logosu.jpg"/>
          <p:cNvPicPr/>
          <p:nvPr/>
        </p:nvPicPr>
        <p:blipFill>
          <a:blip r:embed="rId3" cstate="print">
            <a:extLst>
              <a:ext uri="{BEBA8EAE-BF5A-486C-A8C5-ECC9F3942E4B}">
                <a14:imgProps xmlns:a14="http://schemas.microsoft.com/office/drawing/2010/main">
                  <a14:imgLayer r:embed="rId4">
                    <a14:imgEffect>
                      <a14:backgroundRemoval t="1389" b="100000" l="0" r="100000">
                        <a14:foregroundMark x1="23282" y1="28556" x2="84922" y2="46722"/>
                        <a14:foregroundMark x1="12306" y1="48889" x2="86585" y2="52167"/>
                        <a14:foregroundMark x1="54545" y1="12889" x2="52882" y2="78833"/>
                        <a14:foregroundMark x1="40022" y1="16222" x2="76718" y2="76667"/>
                        <a14:foregroundMark x1="71231" y1="17333" x2="17794" y2="71444"/>
                        <a14:foregroundMark x1="34257" y1="16222" x2="46840" y2="81611"/>
                        <a14:foregroundMark x1="16962" y1="38167" x2="93404" y2="57389"/>
                        <a14:foregroundMark x1="62749" y1="15667" x2="73947" y2="84889"/>
                        <a14:foregroundMark x1="78104" y1="23889" x2="27938" y2="77722"/>
                        <a14:foregroundMark x1="83315" y1="34333" x2="14246" y2="78000"/>
                        <a14:foregroundMark x1="45732" y1="14833" x2="62195" y2="84056"/>
                        <a14:foregroundMark x1="83315" y1="69500" x2="21397" y2="54944"/>
                        <a14:foregroundMark x1="16186" y1="60167" x2="82483" y2="19778"/>
                        <a14:foregroundMark x1="30432" y1="78833" x2="81098" y2="45056"/>
                        <a14:foregroundMark x1="70399" y1="67833" x2="71231" y2="79667"/>
                      </a14:backgroundRemoval>
                    </a14:imgEffect>
                  </a14:imgLayer>
                </a14:imgProps>
              </a:ext>
              <a:ext uri="{28A0092B-C50C-407E-A947-70E740481C1C}">
                <a14:useLocalDpi xmlns:a14="http://schemas.microsoft.com/office/drawing/2010/main" val="0"/>
              </a:ext>
            </a:extLst>
          </a:blip>
          <a:srcRect/>
          <a:stretch>
            <a:fillRect/>
          </a:stretch>
        </p:blipFill>
        <p:spPr bwMode="auto">
          <a:xfrm>
            <a:off x="369708" y="255270"/>
            <a:ext cx="1066800" cy="1144905"/>
          </a:xfrm>
          <a:prstGeom prst="rect">
            <a:avLst/>
          </a:prstGeom>
          <a:noFill/>
          <a:ln>
            <a:noFill/>
          </a:ln>
        </p:spPr>
      </p:pic>
      <p:pic>
        <p:nvPicPr>
          <p:cNvPr id="11" name="Resim 10"/>
          <p:cNvPicPr>
            <a:picLocks noChangeAspect="1"/>
          </p:cNvPicPr>
          <p:nvPr/>
        </p:nvPicPr>
        <p:blipFill>
          <a:blip r:embed="rId5" cstate="print">
            <a:extLst>
              <a:ext uri="{BEBA8EAE-BF5A-486C-A8C5-ECC9F3942E4B}">
                <a14:imgProps xmlns:a14="http://schemas.microsoft.com/office/drawing/2010/main">
                  <a14:imgLayer r:embed="rId6">
                    <a14:imgEffect>
                      <a14:backgroundRemoval t="6427" b="94087" l="10453" r="95122">
                        <a14:foregroundMark x1="28920" y1="15681" x2="75958" y2="17224"/>
                        <a14:foregroundMark x1="50523" y1="12339" x2="61324" y2="14653"/>
                        <a14:foregroundMark x1="20209" y1="38817" x2="24390" y2="49614"/>
                        <a14:foregroundMark x1="79443" y1="61440" x2="70383" y2="71979"/>
                        <a14:foregroundMark x1="28571" y1="60154" x2="28223" y2="70437"/>
                        <a14:foregroundMark x1="46690" y1="7712" x2="34146" y2="10283"/>
                        <a14:foregroundMark x1="31010" y1="11825" x2="24042" y2="14910"/>
                        <a14:foregroundMark x1="49477" y1="7198" x2="58885" y2="7198"/>
                        <a14:foregroundMark x1="59930" y1="7712" x2="68990" y2="9254"/>
                        <a14:foregroundMark x1="70732" y1="10026" x2="78049" y2="13111"/>
                        <a14:foregroundMark x1="79443" y1="14396" x2="83624" y2="16452"/>
                        <a14:foregroundMark x1="82230" y1="18509" x2="82927" y2="20308"/>
                        <a14:foregroundMark x1="83972" y1="20823" x2="90592" y2="29049"/>
                        <a14:foregroundMark x1="90592" y1="26735" x2="90592" y2="26735"/>
                        <a14:foregroundMark x1="92683" y1="27249" x2="92683" y2="27249"/>
                        <a14:foregroundMark x1="89199" y1="22622" x2="89199" y2="22622"/>
                        <a14:foregroundMark x1="85714" y1="21080" x2="85714" y2="21080"/>
                        <a14:foregroundMark x1="90592" y1="30848" x2="90592" y2="30848"/>
                        <a14:foregroundMark x1="91289" y1="30848" x2="91289" y2="30848"/>
                        <a14:foregroundMark x1="91638" y1="32391" x2="91638" y2="32391"/>
                        <a14:foregroundMark x1="92683" y1="34961" x2="92683" y2="34961"/>
                        <a14:foregroundMark x1="92334" y1="35219" x2="93031" y2="41388"/>
                        <a14:foregroundMark x1="92334" y1="42416" x2="91986" y2="47044"/>
                        <a14:foregroundMark x1="90941" y1="49100" x2="87456" y2="54756"/>
                        <a14:foregroundMark x1="87456" y1="55013" x2="80139" y2="62468"/>
                        <a14:foregroundMark x1="81185" y1="62468" x2="82927" y2="66324"/>
                        <a14:foregroundMark x1="82927" y1="66324" x2="79791" y2="66324"/>
                        <a14:foregroundMark x1="79791" y1="66324" x2="70383" y2="82262"/>
                        <a14:foregroundMark x1="69686" y1="82262" x2="60976" y2="87918"/>
                        <a14:foregroundMark x1="68990" y1="84576" x2="68990" y2="84576"/>
                        <a14:foregroundMark x1="66899" y1="85090" x2="66899" y2="85090"/>
                        <a14:foregroundMark x1="65854" y1="86375" x2="65854" y2="86375"/>
                        <a14:foregroundMark x1="56446" y1="87404" x2="56446" y2="87404"/>
                        <a14:foregroundMark x1="47387" y1="86889" x2="47387" y2="86889"/>
                        <a14:foregroundMark x1="51568" y1="90231" x2="51568" y2="90231"/>
                        <a14:foregroundMark x1="52613" y1="92031" x2="52613" y2="92031"/>
                        <a14:foregroundMark x1="41812" y1="87404" x2="41812" y2="87404"/>
                        <a14:foregroundMark x1="43902" y1="88175" x2="43902" y2="88175"/>
                        <a14:foregroundMark x1="39373" y1="86375" x2="39373" y2="86375"/>
                        <a14:foregroundMark x1="37631" y1="85090" x2="37631" y2="85090"/>
                        <a14:foregroundMark x1="35192" y1="82005" x2="35192" y2="82005"/>
                        <a14:foregroundMark x1="31707" y1="78406" x2="31707" y2="78149"/>
                        <a14:foregroundMark x1="29268" y1="72494" x2="31359" y2="77378"/>
                        <a14:foregroundMark x1="32753" y1="79434" x2="37282" y2="85090"/>
                        <a14:foregroundMark x1="24042" y1="62211" x2="24042" y2="62211"/>
                        <a14:foregroundMark x1="23693" y1="64524" x2="23693" y2="64524"/>
                        <a14:foregroundMark x1="22300" y1="65810" x2="22300" y2="65810"/>
                        <a14:foregroundMark x1="23693" y1="66324" x2="23693" y2="66324"/>
                        <a14:foregroundMark x1="25436" y1="67095" x2="25436" y2="67095"/>
                        <a14:foregroundMark x1="26829" y1="68638" x2="26829" y2="68638"/>
                        <a14:foregroundMark x1="23345" y1="60925" x2="15679" y2="51414"/>
                        <a14:foregroundMark x1="14983" y1="51414" x2="11847" y2="38046"/>
                        <a14:foregroundMark x1="12195" y1="37275" x2="16376" y2="26992"/>
                        <a14:foregroundMark x1="21254" y1="23907" x2="21254" y2="23907"/>
                        <a14:foregroundMark x1="19861" y1="23907" x2="19861" y2="23907"/>
                        <a14:foregroundMark x1="17073" y1="24165" x2="17073" y2="24165"/>
                        <a14:foregroundMark x1="13589" y1="26992" x2="13589" y2="26992"/>
                        <a14:foregroundMark x1="12892" y1="28535" x2="12892" y2="28535"/>
                        <a14:foregroundMark x1="20557" y1="21080" x2="20557" y2="21080"/>
                        <a14:foregroundMark x1="24042" y1="16967" x2="22300" y2="20823"/>
                        <a14:foregroundMark x1="21603" y1="20308" x2="15331" y2="23393"/>
                        <a14:foregroundMark x1="21603" y1="17224" x2="25087" y2="19023"/>
                        <a14:foregroundMark x1="30314" y1="20051" x2="30314" y2="20051"/>
                      </a14:backgroundRemoval>
                    </a14:imgEffect>
                  </a14:imgLayer>
                </a14:imgProps>
              </a:ext>
              <a:ext uri="{28A0092B-C50C-407E-A947-70E740481C1C}">
                <a14:useLocalDpi xmlns:a14="http://schemas.microsoft.com/office/drawing/2010/main" val="0"/>
              </a:ext>
            </a:extLst>
          </a:blip>
          <a:stretch>
            <a:fillRect/>
          </a:stretch>
        </p:blipFill>
        <p:spPr>
          <a:xfrm>
            <a:off x="10553699" y="16669"/>
            <a:ext cx="1193721" cy="1618633"/>
          </a:xfrm>
          <a:prstGeom prst="rect">
            <a:avLst/>
          </a:prstGeom>
        </p:spPr>
      </p:pic>
      <p:pic>
        <p:nvPicPr>
          <p:cNvPr id="12" name="Resim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28166" y="404206"/>
            <a:ext cx="4333875" cy="421779"/>
          </a:xfrm>
          <a:prstGeom prst="rect">
            <a:avLst/>
          </a:prstGeom>
        </p:spPr>
      </p:pic>
    </p:spTree>
    <p:extLst>
      <p:ext uri="{BB962C8B-B14F-4D97-AF65-F5344CB8AC3E}">
        <p14:creationId xmlns:p14="http://schemas.microsoft.com/office/powerpoint/2010/main" val="3217044405"/>
      </p:ext>
    </p:extLst>
  </p:cSld>
  <p:clrMapOvr>
    <a:masterClrMapping/>
  </p:clrMapOvr>
  <mc:AlternateContent xmlns:mc="http://schemas.openxmlformats.org/markup-compatibility/2006" xmlns:p14="http://schemas.microsoft.com/office/powerpoint/2010/main">
    <mc:Choice Requires="p14">
      <p:transition spd="slow" p14:dur="2000" advTm="10252"/>
    </mc:Choice>
    <mc:Fallback xmlns="">
      <p:transition spd="slow" advTm="1025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indefinite"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0"/>
                                        <p:tgtEl>
                                          <p:spTgt spid="9"/>
                                        </p:tgtEl>
                                      </p:cBhvr>
                                    </p:animEffect>
                                    <p:anim calcmode="lin" valueType="num">
                                      <p:cBhvr>
                                        <p:cTn id="8" dur="5000" fill="hold"/>
                                        <p:tgtEl>
                                          <p:spTgt spid="9"/>
                                        </p:tgtEl>
                                        <p:attrNameLst>
                                          <p:attrName>ppt_w</p:attrName>
                                        </p:attrNameLst>
                                      </p:cBhvr>
                                      <p:tavLst>
                                        <p:tav tm="0" fmla="#ppt_w*sin(2.5*pi*$)">
                                          <p:val>
                                            <p:fltVal val="0"/>
                                          </p:val>
                                        </p:tav>
                                        <p:tav tm="100000">
                                          <p:val>
                                            <p:fltVal val="1"/>
                                          </p:val>
                                        </p:tav>
                                      </p:tavLst>
                                    </p:anim>
                                    <p:anim calcmode="lin" valueType="num">
                                      <p:cBhvr>
                                        <p:cTn id="9" dur="5000" fill="hold"/>
                                        <p:tgtEl>
                                          <p:spTgt spid="9"/>
                                        </p:tgtEl>
                                        <p:attrNameLst>
                                          <p:attrName>ppt_h</p:attrName>
                                        </p:attrNameLst>
                                      </p:cBhvr>
                                      <p:tavLst>
                                        <p:tav tm="0">
                                          <p:val>
                                            <p:strVal val="#ppt_h"/>
                                          </p:val>
                                        </p:tav>
                                        <p:tav tm="100000">
                                          <p:val>
                                            <p:strVal val="#ppt_h"/>
                                          </p:val>
                                        </p:tav>
                                      </p:tavLst>
                                    </p:anim>
                                  </p:childTnLst>
                                </p:cTn>
                              </p:par>
                              <p:par>
                                <p:cTn id="10" presetID="45" presetClass="entr" presetSubtype="0" repeatCount="indefinite"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0"/>
                                        <p:tgtEl>
                                          <p:spTgt spid="11"/>
                                        </p:tgtEl>
                                      </p:cBhvr>
                                    </p:animEffect>
                                    <p:anim calcmode="lin" valueType="num">
                                      <p:cBhvr>
                                        <p:cTn id="13" dur="5000" fill="hold"/>
                                        <p:tgtEl>
                                          <p:spTgt spid="11"/>
                                        </p:tgtEl>
                                        <p:attrNameLst>
                                          <p:attrName>ppt_w</p:attrName>
                                        </p:attrNameLst>
                                      </p:cBhvr>
                                      <p:tavLst>
                                        <p:tav tm="0" fmla="#ppt_w*sin(2.5*pi*$)">
                                          <p:val>
                                            <p:fltVal val="0"/>
                                          </p:val>
                                        </p:tav>
                                        <p:tav tm="100000">
                                          <p:val>
                                            <p:fltVal val="1"/>
                                          </p:val>
                                        </p:tav>
                                      </p:tavLst>
                                    </p:anim>
                                    <p:anim calcmode="lin" valueType="num">
                                      <p:cBhvr>
                                        <p:cTn id="14" dur="5000" fill="hold"/>
                                        <p:tgtEl>
                                          <p:spTgt spid="11"/>
                                        </p:tgtEl>
                                        <p:attrNameLst>
                                          <p:attrName>ppt_h</p:attrName>
                                        </p:attrNameLst>
                                      </p:cBhvr>
                                      <p:tavLst>
                                        <p:tav tm="0">
                                          <p:val>
                                            <p:strVal val="#ppt_h"/>
                                          </p:val>
                                        </p:tav>
                                        <p:tav tm="100000">
                                          <p:val>
                                            <p:strVal val="#ppt_h"/>
                                          </p:val>
                                        </p:tav>
                                      </p:tavLst>
                                    </p:anim>
                                  </p:childTnLst>
                                </p:cTn>
                              </p:par>
                              <p:par>
                                <p:cTn id="15" presetID="16" presetClass="entr" presetSubtype="21"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çerik Yer Tutucusu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4851" y="1400175"/>
            <a:ext cx="10515600" cy="1979493"/>
          </a:xfrm>
        </p:spPr>
      </p:pic>
      <p:pic>
        <p:nvPicPr>
          <p:cNvPr id="8" name="Resi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9991" y="3541207"/>
            <a:ext cx="4514850" cy="2999258"/>
          </a:xfrm>
          <a:prstGeom prst="rect">
            <a:avLst/>
          </a:prstGeom>
        </p:spPr>
      </p:pic>
      <p:sp>
        <p:nvSpPr>
          <p:cNvPr id="10" name="Metin kutusu 9"/>
          <p:cNvSpPr txBox="1"/>
          <p:nvPr/>
        </p:nvSpPr>
        <p:spPr>
          <a:xfrm>
            <a:off x="691371" y="3741232"/>
            <a:ext cx="5381445" cy="2308324"/>
          </a:xfrm>
          <a:prstGeom prst="rect">
            <a:avLst/>
          </a:prstGeom>
          <a:noFill/>
        </p:spPr>
        <p:txBody>
          <a:bodyPr wrap="square" rtlCol="0">
            <a:spAutoFit/>
          </a:bodyPr>
          <a:lstStyle/>
          <a:p>
            <a:r>
              <a:rPr lang="tr-TR" dirty="0" smtClean="0">
                <a:latin typeface="Times New Roman" panose="02020603050405020304" pitchFamily="18" charset="0"/>
                <a:cs typeface="Times New Roman" panose="02020603050405020304" pitchFamily="18" charset="0"/>
              </a:rPr>
              <a:t>Toplu veri girişi yapmak için örnek EXCEL tablosu yukarıdaki gibi karşınıza gelmekte olup, bilgiler doldurulacak, Uyruğu bölümüne indirilen </a:t>
            </a:r>
            <a:r>
              <a:rPr lang="tr-TR" dirty="0" err="1" smtClean="0">
                <a:latin typeface="Times New Roman" panose="02020603050405020304" pitchFamily="18" charset="0"/>
                <a:cs typeface="Times New Roman" panose="02020603050405020304" pitchFamily="18" charset="0"/>
              </a:rPr>
              <a:t>exel</a:t>
            </a:r>
            <a:r>
              <a:rPr lang="tr-TR" dirty="0" smtClean="0">
                <a:latin typeface="Times New Roman" panose="02020603050405020304" pitchFamily="18" charset="0"/>
                <a:cs typeface="Times New Roman" panose="02020603050405020304" pitchFamily="18" charset="0"/>
              </a:rPr>
              <a:t> tablosunun 2.sayfasında bulunan ülke kodları bölümünde yer alan tablodaki yer alan örnek Ülke Kodu tablosundaki ülkelerin A sütunundaki rakamlar girilerek dosya kaydedilecek. (Bu bölümde toplu veri girişi yapıldığından dolayı adres bölümü bulunmamaktadır.)</a:t>
            </a:r>
            <a:endParaRPr lang="tr-TR" dirty="0">
              <a:latin typeface="Times New Roman" panose="02020603050405020304" pitchFamily="18" charset="0"/>
              <a:cs typeface="Times New Roman" panose="02020603050405020304" pitchFamily="18" charset="0"/>
            </a:endParaRPr>
          </a:p>
        </p:txBody>
      </p:sp>
      <p:pic>
        <p:nvPicPr>
          <p:cNvPr id="9" name="Resim 8" descr="D:\KİMLİK BİLDİRME BÜRO AMİRLİĞİ\ARMALAR\Kocaeli Emn Müd_logosu.jpg"/>
          <p:cNvPicPr/>
          <p:nvPr/>
        </p:nvPicPr>
        <p:blipFill>
          <a:blip r:embed="rId4" cstate="print">
            <a:extLst>
              <a:ext uri="{BEBA8EAE-BF5A-486C-A8C5-ECC9F3942E4B}">
                <a14:imgProps xmlns:a14="http://schemas.microsoft.com/office/drawing/2010/main">
                  <a14:imgLayer r:embed="rId5">
                    <a14:imgEffect>
                      <a14:backgroundRemoval t="1389" b="100000" l="0" r="100000">
                        <a14:foregroundMark x1="23282" y1="28556" x2="84922" y2="46722"/>
                        <a14:foregroundMark x1="12306" y1="48889" x2="86585" y2="52167"/>
                        <a14:foregroundMark x1="54545" y1="12889" x2="52882" y2="78833"/>
                        <a14:foregroundMark x1="40022" y1="16222" x2="76718" y2="76667"/>
                        <a14:foregroundMark x1="71231" y1="17333" x2="17794" y2="71444"/>
                        <a14:foregroundMark x1="34257" y1="16222" x2="46840" y2="81611"/>
                        <a14:foregroundMark x1="16962" y1="38167" x2="93404" y2="57389"/>
                        <a14:foregroundMark x1="62749" y1="15667" x2="73947" y2="84889"/>
                        <a14:foregroundMark x1="78104" y1="23889" x2="27938" y2="77722"/>
                        <a14:foregroundMark x1="83315" y1="34333" x2="14246" y2="78000"/>
                        <a14:foregroundMark x1="45732" y1="14833" x2="62195" y2="84056"/>
                        <a14:foregroundMark x1="83315" y1="69500" x2="21397" y2="54944"/>
                        <a14:foregroundMark x1="16186" y1="60167" x2="82483" y2="19778"/>
                        <a14:foregroundMark x1="30432" y1="78833" x2="81098" y2="45056"/>
                        <a14:foregroundMark x1="70399" y1="67833" x2="71231" y2="79667"/>
                      </a14:backgroundRemoval>
                    </a14:imgEffect>
                  </a14:imgLayer>
                </a14:imgProps>
              </a:ext>
              <a:ext uri="{28A0092B-C50C-407E-A947-70E740481C1C}">
                <a14:useLocalDpi xmlns:a14="http://schemas.microsoft.com/office/drawing/2010/main" val="0"/>
              </a:ext>
            </a:extLst>
          </a:blip>
          <a:srcRect/>
          <a:stretch>
            <a:fillRect/>
          </a:stretch>
        </p:blipFill>
        <p:spPr bwMode="auto">
          <a:xfrm>
            <a:off x="369708" y="255270"/>
            <a:ext cx="1066800" cy="1144905"/>
          </a:xfrm>
          <a:prstGeom prst="rect">
            <a:avLst/>
          </a:prstGeom>
          <a:noFill/>
          <a:ln>
            <a:noFill/>
          </a:ln>
        </p:spPr>
      </p:pic>
      <p:pic>
        <p:nvPicPr>
          <p:cNvPr id="13" name="Resim 12"/>
          <p:cNvPicPr>
            <a:picLocks noChangeAspect="1"/>
          </p:cNvPicPr>
          <p:nvPr/>
        </p:nvPicPr>
        <p:blipFill>
          <a:blip r:embed="rId6" cstate="print">
            <a:extLst>
              <a:ext uri="{BEBA8EAE-BF5A-486C-A8C5-ECC9F3942E4B}">
                <a14:imgProps xmlns:a14="http://schemas.microsoft.com/office/drawing/2010/main">
                  <a14:imgLayer r:embed="rId7">
                    <a14:imgEffect>
                      <a14:backgroundRemoval t="6427" b="94087" l="10453" r="95122">
                        <a14:foregroundMark x1="28920" y1="15681" x2="75958" y2="17224"/>
                        <a14:foregroundMark x1="50523" y1="12339" x2="61324" y2="14653"/>
                        <a14:foregroundMark x1="20209" y1="38817" x2="24390" y2="49614"/>
                        <a14:foregroundMark x1="79443" y1="61440" x2="70383" y2="71979"/>
                        <a14:foregroundMark x1="28571" y1="60154" x2="28223" y2="70437"/>
                        <a14:foregroundMark x1="46690" y1="7712" x2="34146" y2="10283"/>
                        <a14:foregroundMark x1="31010" y1="11825" x2="24042" y2="14910"/>
                        <a14:foregroundMark x1="49477" y1="7198" x2="58885" y2="7198"/>
                        <a14:foregroundMark x1="59930" y1="7712" x2="68990" y2="9254"/>
                        <a14:foregroundMark x1="70732" y1="10026" x2="78049" y2="13111"/>
                        <a14:foregroundMark x1="79443" y1="14396" x2="83624" y2="16452"/>
                        <a14:foregroundMark x1="82230" y1="18509" x2="82927" y2="20308"/>
                        <a14:foregroundMark x1="83972" y1="20823" x2="90592" y2="29049"/>
                        <a14:foregroundMark x1="90592" y1="26735" x2="90592" y2="26735"/>
                        <a14:foregroundMark x1="92683" y1="27249" x2="92683" y2="27249"/>
                        <a14:foregroundMark x1="89199" y1="22622" x2="89199" y2="22622"/>
                        <a14:foregroundMark x1="85714" y1="21080" x2="85714" y2="21080"/>
                        <a14:foregroundMark x1="90592" y1="30848" x2="90592" y2="30848"/>
                        <a14:foregroundMark x1="91289" y1="30848" x2="91289" y2="30848"/>
                        <a14:foregroundMark x1="91638" y1="32391" x2="91638" y2="32391"/>
                        <a14:foregroundMark x1="92683" y1="34961" x2="92683" y2="34961"/>
                        <a14:foregroundMark x1="92334" y1="35219" x2="93031" y2="41388"/>
                        <a14:foregroundMark x1="92334" y1="42416" x2="91986" y2="47044"/>
                        <a14:foregroundMark x1="90941" y1="49100" x2="87456" y2="54756"/>
                        <a14:foregroundMark x1="87456" y1="55013" x2="80139" y2="62468"/>
                        <a14:foregroundMark x1="81185" y1="62468" x2="82927" y2="66324"/>
                        <a14:foregroundMark x1="82927" y1="66324" x2="79791" y2="66324"/>
                        <a14:foregroundMark x1="79791" y1="66324" x2="70383" y2="82262"/>
                        <a14:foregroundMark x1="69686" y1="82262" x2="60976" y2="87918"/>
                        <a14:foregroundMark x1="68990" y1="84576" x2="68990" y2="84576"/>
                        <a14:foregroundMark x1="66899" y1="85090" x2="66899" y2="85090"/>
                        <a14:foregroundMark x1="65854" y1="86375" x2="65854" y2="86375"/>
                        <a14:foregroundMark x1="56446" y1="87404" x2="56446" y2="87404"/>
                        <a14:foregroundMark x1="47387" y1="86889" x2="47387" y2="86889"/>
                        <a14:foregroundMark x1="51568" y1="90231" x2="51568" y2="90231"/>
                        <a14:foregroundMark x1="52613" y1="92031" x2="52613" y2="92031"/>
                        <a14:foregroundMark x1="41812" y1="87404" x2="41812" y2="87404"/>
                        <a14:foregroundMark x1="43902" y1="88175" x2="43902" y2="88175"/>
                        <a14:foregroundMark x1="39373" y1="86375" x2="39373" y2="86375"/>
                        <a14:foregroundMark x1="37631" y1="85090" x2="37631" y2="85090"/>
                        <a14:foregroundMark x1="35192" y1="82005" x2="35192" y2="82005"/>
                        <a14:foregroundMark x1="31707" y1="78406" x2="31707" y2="78149"/>
                        <a14:foregroundMark x1="29268" y1="72494" x2="31359" y2="77378"/>
                        <a14:foregroundMark x1="32753" y1="79434" x2="37282" y2="85090"/>
                        <a14:foregroundMark x1="24042" y1="62211" x2="24042" y2="62211"/>
                        <a14:foregroundMark x1="23693" y1="64524" x2="23693" y2="64524"/>
                        <a14:foregroundMark x1="22300" y1="65810" x2="22300" y2="65810"/>
                        <a14:foregroundMark x1="23693" y1="66324" x2="23693" y2="66324"/>
                        <a14:foregroundMark x1="25436" y1="67095" x2="25436" y2="67095"/>
                        <a14:foregroundMark x1="26829" y1="68638" x2="26829" y2="68638"/>
                        <a14:foregroundMark x1="23345" y1="60925" x2="15679" y2="51414"/>
                        <a14:foregroundMark x1="14983" y1="51414" x2="11847" y2="38046"/>
                        <a14:foregroundMark x1="12195" y1="37275" x2="16376" y2="26992"/>
                        <a14:foregroundMark x1="21254" y1="23907" x2="21254" y2="23907"/>
                        <a14:foregroundMark x1="19861" y1="23907" x2="19861" y2="23907"/>
                        <a14:foregroundMark x1="17073" y1="24165" x2="17073" y2="24165"/>
                        <a14:foregroundMark x1="13589" y1="26992" x2="13589" y2="26992"/>
                        <a14:foregroundMark x1="12892" y1="28535" x2="12892" y2="28535"/>
                        <a14:foregroundMark x1="20557" y1="21080" x2="20557" y2="21080"/>
                        <a14:foregroundMark x1="24042" y1="16967" x2="22300" y2="20823"/>
                        <a14:foregroundMark x1="21603" y1="20308" x2="15331" y2="23393"/>
                        <a14:foregroundMark x1="21603" y1="17224" x2="25087" y2="19023"/>
                        <a14:foregroundMark x1="30314" y1="20051" x2="30314" y2="20051"/>
                      </a14:backgroundRemoval>
                    </a14:imgEffect>
                  </a14:imgLayer>
                </a14:imgProps>
              </a:ext>
              <a:ext uri="{28A0092B-C50C-407E-A947-70E740481C1C}">
                <a14:useLocalDpi xmlns:a14="http://schemas.microsoft.com/office/drawing/2010/main" val="0"/>
              </a:ext>
            </a:extLst>
          </a:blip>
          <a:stretch>
            <a:fillRect/>
          </a:stretch>
        </p:blipFill>
        <p:spPr>
          <a:xfrm>
            <a:off x="10553699" y="16669"/>
            <a:ext cx="1193721" cy="1618633"/>
          </a:xfrm>
          <a:prstGeom prst="rect">
            <a:avLst/>
          </a:prstGeom>
        </p:spPr>
      </p:pic>
      <p:pic>
        <p:nvPicPr>
          <p:cNvPr id="14" name="Resim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28166" y="616832"/>
            <a:ext cx="4333875" cy="421779"/>
          </a:xfrm>
          <a:prstGeom prst="rect">
            <a:avLst/>
          </a:prstGeom>
        </p:spPr>
      </p:pic>
    </p:spTree>
    <p:extLst>
      <p:ext uri="{BB962C8B-B14F-4D97-AF65-F5344CB8AC3E}">
        <p14:creationId xmlns:p14="http://schemas.microsoft.com/office/powerpoint/2010/main" val="1820712893"/>
      </p:ext>
    </p:extLst>
  </p:cSld>
  <p:clrMapOvr>
    <a:masterClrMapping/>
  </p:clrMapOvr>
  <mc:AlternateContent xmlns:mc="http://schemas.openxmlformats.org/markup-compatibility/2006" xmlns:p14="http://schemas.microsoft.com/office/powerpoint/2010/main">
    <mc:Choice Requires="p14">
      <p:transition spd="slow" p14:dur="2000" advTm="15353"/>
    </mc:Choice>
    <mc:Fallback xmlns="">
      <p:transition spd="slow" advTm="1535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indefinite"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0"/>
                                        <p:tgtEl>
                                          <p:spTgt spid="9"/>
                                        </p:tgtEl>
                                      </p:cBhvr>
                                    </p:animEffect>
                                    <p:anim calcmode="lin" valueType="num">
                                      <p:cBhvr>
                                        <p:cTn id="8" dur="5000" fill="hold"/>
                                        <p:tgtEl>
                                          <p:spTgt spid="9"/>
                                        </p:tgtEl>
                                        <p:attrNameLst>
                                          <p:attrName>ppt_w</p:attrName>
                                        </p:attrNameLst>
                                      </p:cBhvr>
                                      <p:tavLst>
                                        <p:tav tm="0" fmla="#ppt_w*sin(2.5*pi*$)">
                                          <p:val>
                                            <p:fltVal val="0"/>
                                          </p:val>
                                        </p:tav>
                                        <p:tav tm="100000">
                                          <p:val>
                                            <p:fltVal val="1"/>
                                          </p:val>
                                        </p:tav>
                                      </p:tavLst>
                                    </p:anim>
                                    <p:anim calcmode="lin" valueType="num">
                                      <p:cBhvr>
                                        <p:cTn id="9" dur="5000" fill="hold"/>
                                        <p:tgtEl>
                                          <p:spTgt spid="9"/>
                                        </p:tgtEl>
                                        <p:attrNameLst>
                                          <p:attrName>ppt_h</p:attrName>
                                        </p:attrNameLst>
                                      </p:cBhvr>
                                      <p:tavLst>
                                        <p:tav tm="0">
                                          <p:val>
                                            <p:strVal val="#ppt_h"/>
                                          </p:val>
                                        </p:tav>
                                        <p:tav tm="100000">
                                          <p:val>
                                            <p:strVal val="#ppt_h"/>
                                          </p:val>
                                        </p:tav>
                                      </p:tavLst>
                                    </p:anim>
                                  </p:childTnLst>
                                </p:cTn>
                              </p:par>
                              <p:par>
                                <p:cTn id="10" presetID="45" presetClass="entr" presetSubtype="0" repeatCount="indefinite"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0"/>
                                        <p:tgtEl>
                                          <p:spTgt spid="13"/>
                                        </p:tgtEl>
                                      </p:cBhvr>
                                    </p:animEffect>
                                    <p:anim calcmode="lin" valueType="num">
                                      <p:cBhvr>
                                        <p:cTn id="13" dur="5000" fill="hold"/>
                                        <p:tgtEl>
                                          <p:spTgt spid="13"/>
                                        </p:tgtEl>
                                        <p:attrNameLst>
                                          <p:attrName>ppt_w</p:attrName>
                                        </p:attrNameLst>
                                      </p:cBhvr>
                                      <p:tavLst>
                                        <p:tav tm="0" fmla="#ppt_w*sin(2.5*pi*$)">
                                          <p:val>
                                            <p:fltVal val="0"/>
                                          </p:val>
                                        </p:tav>
                                        <p:tav tm="100000">
                                          <p:val>
                                            <p:fltVal val="1"/>
                                          </p:val>
                                        </p:tav>
                                      </p:tavLst>
                                    </p:anim>
                                    <p:anim calcmode="lin" valueType="num">
                                      <p:cBhvr>
                                        <p:cTn id="14" dur="5000" fill="hold"/>
                                        <p:tgtEl>
                                          <p:spTgt spid="13"/>
                                        </p:tgtEl>
                                        <p:attrNameLst>
                                          <p:attrName>ppt_h</p:attrName>
                                        </p:attrNameLst>
                                      </p:cBhvr>
                                      <p:tavLst>
                                        <p:tav tm="0">
                                          <p:val>
                                            <p:strVal val="#ppt_h"/>
                                          </p:val>
                                        </p:tav>
                                        <p:tav tm="100000">
                                          <p:val>
                                            <p:strVal val="#ppt_h"/>
                                          </p:val>
                                        </p:tav>
                                      </p:tavLst>
                                    </p:anim>
                                  </p:childTnLst>
                                </p:cTn>
                              </p:par>
                              <p:par>
                                <p:cTn id="15" presetID="16" presetClass="entr" presetSubtype="21"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6508" y="784154"/>
            <a:ext cx="8858250" cy="5049935"/>
          </a:xfrm>
          <a:prstGeom prst="rect">
            <a:avLst/>
          </a:prstGeom>
        </p:spPr>
      </p:pic>
      <p:sp>
        <p:nvSpPr>
          <p:cNvPr id="8" name="Dikdörtgen 7"/>
          <p:cNvSpPr/>
          <p:nvPr/>
        </p:nvSpPr>
        <p:spPr>
          <a:xfrm>
            <a:off x="839585" y="5834089"/>
            <a:ext cx="10590415" cy="685059"/>
          </a:xfrm>
          <a:prstGeom prst="rect">
            <a:avLst/>
          </a:prstGeom>
        </p:spPr>
        <p:txBody>
          <a:bodyPr wrap="square">
            <a:spAutoFit/>
          </a:bodyPr>
          <a:lstStyle/>
          <a:p>
            <a:pPr lvl="0">
              <a:lnSpc>
                <a:spcPct val="107000"/>
              </a:lnSpc>
              <a:spcAft>
                <a:spcPts val="800"/>
              </a:spcAft>
              <a:tabLst>
                <a:tab pos="630555" algn="l"/>
              </a:tabLst>
            </a:pPr>
            <a:r>
              <a:rPr lang="tr-TR" dirty="0" err="1" smtClean="0">
                <a:latin typeface="Times New Roman" panose="02020603050405020304" pitchFamily="18" charset="0"/>
                <a:ea typeface="Calibri" panose="020F0502020204030204" pitchFamily="34" charset="0"/>
                <a:cs typeface="Times New Roman" panose="02020603050405020304" pitchFamily="18" charset="0"/>
              </a:rPr>
              <a:t>Exel</a:t>
            </a:r>
            <a:r>
              <a:rPr lang="tr-TR" dirty="0" smtClean="0">
                <a:latin typeface="Times New Roman" panose="02020603050405020304" pitchFamily="18" charset="0"/>
                <a:ea typeface="Calibri" panose="020F0502020204030204" pitchFamily="34" charset="0"/>
                <a:cs typeface="Times New Roman" panose="02020603050405020304" pitchFamily="18" charset="0"/>
              </a:rPr>
              <a:t> sayfası hazırlandıktan sonra </a:t>
            </a:r>
            <a:r>
              <a:rPr lang="tr-TR" dirty="0" smtClean="0">
                <a:effectLst/>
                <a:latin typeface="Times New Roman" panose="02020603050405020304" pitchFamily="18" charset="0"/>
                <a:ea typeface="Calibri" panose="020F0502020204030204" pitchFamily="34" charset="0"/>
                <a:cs typeface="Times New Roman" panose="02020603050405020304" pitchFamily="18" charset="0"/>
              </a:rPr>
              <a:t>Toplu Veri Gönderme işlemi için </a:t>
            </a:r>
            <a:r>
              <a:rPr lang="tr-TR" b="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Dosya Seç</a:t>
            </a:r>
            <a:r>
              <a:rPr lang="tr-TR" dirty="0" smtClean="0">
                <a:effectLst/>
                <a:latin typeface="Times New Roman" panose="02020603050405020304" pitchFamily="18" charset="0"/>
                <a:ea typeface="Calibri" panose="020F0502020204030204" pitchFamily="34" charset="0"/>
                <a:cs typeface="Times New Roman" panose="02020603050405020304" pitchFamily="18" charset="0"/>
              </a:rPr>
              <a:t> butonu tıklanarak hazırlanan </a:t>
            </a:r>
            <a:r>
              <a:rPr lang="tr-TR" dirty="0" err="1" smtClean="0">
                <a:effectLst/>
                <a:latin typeface="Times New Roman" panose="02020603050405020304" pitchFamily="18" charset="0"/>
                <a:ea typeface="Calibri" panose="020F0502020204030204" pitchFamily="34" charset="0"/>
                <a:cs typeface="Times New Roman" panose="02020603050405020304" pitchFamily="18" charset="0"/>
              </a:rPr>
              <a:t>exel</a:t>
            </a:r>
            <a:r>
              <a:rPr lang="tr-TR" dirty="0" smtClean="0">
                <a:effectLst/>
                <a:latin typeface="Times New Roman" panose="02020603050405020304" pitchFamily="18" charset="0"/>
                <a:ea typeface="Calibri" panose="020F0502020204030204" pitchFamily="34" charset="0"/>
                <a:cs typeface="Times New Roman" panose="02020603050405020304" pitchFamily="18" charset="0"/>
              </a:rPr>
              <a:t> sayfası seçilerek </a:t>
            </a:r>
            <a:r>
              <a:rPr lang="tr-TR" b="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Exel</a:t>
            </a:r>
            <a:r>
              <a:rPr lang="tr-TR" b="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Yükle </a:t>
            </a:r>
            <a:r>
              <a:rPr lang="tr-TR" dirty="0" smtClean="0">
                <a:effectLst/>
                <a:latin typeface="Times New Roman" panose="02020603050405020304" pitchFamily="18" charset="0"/>
                <a:ea typeface="Calibri" panose="020F0502020204030204" pitchFamily="34" charset="0"/>
                <a:cs typeface="Times New Roman" panose="02020603050405020304" pitchFamily="18" charset="0"/>
              </a:rPr>
              <a:t>butonuna basıldığında sisteme kayıt işlemi tamamlanmış olur</a:t>
            </a:r>
            <a:r>
              <a:rPr lang="tr-TR" b="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14" name="Oval 13"/>
          <p:cNvSpPr/>
          <p:nvPr/>
        </p:nvSpPr>
        <p:spPr>
          <a:xfrm>
            <a:off x="3166785" y="4083314"/>
            <a:ext cx="875099" cy="40216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Oval 9"/>
          <p:cNvSpPr/>
          <p:nvPr/>
        </p:nvSpPr>
        <p:spPr>
          <a:xfrm>
            <a:off x="7514941" y="4699414"/>
            <a:ext cx="875099" cy="40216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9" name="Resim 8" descr="D:\KİMLİK BİLDİRME BÜRO AMİRLİĞİ\ARMALAR\Kocaeli Emn Müd_logosu.jpg"/>
          <p:cNvPicPr/>
          <p:nvPr/>
        </p:nvPicPr>
        <p:blipFill>
          <a:blip r:embed="rId3" cstate="print">
            <a:extLst>
              <a:ext uri="{BEBA8EAE-BF5A-486C-A8C5-ECC9F3942E4B}">
                <a14:imgProps xmlns:a14="http://schemas.microsoft.com/office/drawing/2010/main">
                  <a14:imgLayer r:embed="rId4">
                    <a14:imgEffect>
                      <a14:backgroundRemoval t="1389" b="100000" l="0" r="100000">
                        <a14:foregroundMark x1="23282" y1="28556" x2="84922" y2="46722"/>
                        <a14:foregroundMark x1="12306" y1="48889" x2="86585" y2="52167"/>
                        <a14:foregroundMark x1="54545" y1="12889" x2="52882" y2="78833"/>
                        <a14:foregroundMark x1="40022" y1="16222" x2="76718" y2="76667"/>
                        <a14:foregroundMark x1="71231" y1="17333" x2="17794" y2="71444"/>
                        <a14:foregroundMark x1="34257" y1="16222" x2="46840" y2="81611"/>
                        <a14:foregroundMark x1="16962" y1="38167" x2="93404" y2="57389"/>
                        <a14:foregroundMark x1="62749" y1="15667" x2="73947" y2="84889"/>
                        <a14:foregroundMark x1="78104" y1="23889" x2="27938" y2="77722"/>
                        <a14:foregroundMark x1="83315" y1="34333" x2="14246" y2="78000"/>
                        <a14:foregroundMark x1="45732" y1="14833" x2="62195" y2="84056"/>
                        <a14:foregroundMark x1="83315" y1="69500" x2="21397" y2="54944"/>
                        <a14:foregroundMark x1="16186" y1="60167" x2="82483" y2="19778"/>
                        <a14:foregroundMark x1="30432" y1="78833" x2="81098" y2="45056"/>
                        <a14:foregroundMark x1="70399" y1="67833" x2="71231" y2="79667"/>
                      </a14:backgroundRemoval>
                    </a14:imgEffect>
                  </a14:imgLayer>
                </a14:imgProps>
              </a:ext>
              <a:ext uri="{28A0092B-C50C-407E-A947-70E740481C1C}">
                <a14:useLocalDpi xmlns:a14="http://schemas.microsoft.com/office/drawing/2010/main" val="0"/>
              </a:ext>
            </a:extLst>
          </a:blip>
          <a:srcRect/>
          <a:stretch>
            <a:fillRect/>
          </a:stretch>
        </p:blipFill>
        <p:spPr bwMode="auto">
          <a:xfrm>
            <a:off x="369708" y="255270"/>
            <a:ext cx="1066800" cy="1144905"/>
          </a:xfrm>
          <a:prstGeom prst="rect">
            <a:avLst/>
          </a:prstGeom>
          <a:noFill/>
          <a:ln>
            <a:noFill/>
          </a:ln>
        </p:spPr>
      </p:pic>
      <p:pic>
        <p:nvPicPr>
          <p:cNvPr id="12" name="Resim 11"/>
          <p:cNvPicPr>
            <a:picLocks noChangeAspect="1"/>
          </p:cNvPicPr>
          <p:nvPr/>
        </p:nvPicPr>
        <p:blipFill>
          <a:blip r:embed="rId5" cstate="print">
            <a:extLst>
              <a:ext uri="{BEBA8EAE-BF5A-486C-A8C5-ECC9F3942E4B}">
                <a14:imgProps xmlns:a14="http://schemas.microsoft.com/office/drawing/2010/main">
                  <a14:imgLayer r:embed="rId6">
                    <a14:imgEffect>
                      <a14:backgroundRemoval t="6427" b="94087" l="10453" r="95122">
                        <a14:foregroundMark x1="28920" y1="15681" x2="75958" y2="17224"/>
                        <a14:foregroundMark x1="50523" y1="12339" x2="61324" y2="14653"/>
                        <a14:foregroundMark x1="20209" y1="38817" x2="24390" y2="49614"/>
                        <a14:foregroundMark x1="79443" y1="61440" x2="70383" y2="71979"/>
                        <a14:foregroundMark x1="28571" y1="60154" x2="28223" y2="70437"/>
                        <a14:foregroundMark x1="46690" y1="7712" x2="34146" y2="10283"/>
                        <a14:foregroundMark x1="31010" y1="11825" x2="24042" y2="14910"/>
                        <a14:foregroundMark x1="49477" y1="7198" x2="58885" y2="7198"/>
                        <a14:foregroundMark x1="59930" y1="7712" x2="68990" y2="9254"/>
                        <a14:foregroundMark x1="70732" y1="10026" x2="78049" y2="13111"/>
                        <a14:foregroundMark x1="79443" y1="14396" x2="83624" y2="16452"/>
                        <a14:foregroundMark x1="82230" y1="18509" x2="82927" y2="20308"/>
                        <a14:foregroundMark x1="83972" y1="20823" x2="90592" y2="29049"/>
                        <a14:foregroundMark x1="90592" y1="26735" x2="90592" y2="26735"/>
                        <a14:foregroundMark x1="92683" y1="27249" x2="92683" y2="27249"/>
                        <a14:foregroundMark x1="89199" y1="22622" x2="89199" y2="22622"/>
                        <a14:foregroundMark x1="85714" y1="21080" x2="85714" y2="21080"/>
                        <a14:foregroundMark x1="90592" y1="30848" x2="90592" y2="30848"/>
                        <a14:foregroundMark x1="91289" y1="30848" x2="91289" y2="30848"/>
                        <a14:foregroundMark x1="91638" y1="32391" x2="91638" y2="32391"/>
                        <a14:foregroundMark x1="92683" y1="34961" x2="92683" y2="34961"/>
                        <a14:foregroundMark x1="92334" y1="35219" x2="93031" y2="41388"/>
                        <a14:foregroundMark x1="92334" y1="42416" x2="91986" y2="47044"/>
                        <a14:foregroundMark x1="90941" y1="49100" x2="87456" y2="54756"/>
                        <a14:foregroundMark x1="87456" y1="55013" x2="80139" y2="62468"/>
                        <a14:foregroundMark x1="81185" y1="62468" x2="82927" y2="66324"/>
                        <a14:foregroundMark x1="82927" y1="66324" x2="79791" y2="66324"/>
                        <a14:foregroundMark x1="79791" y1="66324" x2="70383" y2="82262"/>
                        <a14:foregroundMark x1="69686" y1="82262" x2="60976" y2="87918"/>
                        <a14:foregroundMark x1="68990" y1="84576" x2="68990" y2="84576"/>
                        <a14:foregroundMark x1="66899" y1="85090" x2="66899" y2="85090"/>
                        <a14:foregroundMark x1="65854" y1="86375" x2="65854" y2="86375"/>
                        <a14:foregroundMark x1="56446" y1="87404" x2="56446" y2="87404"/>
                        <a14:foregroundMark x1="47387" y1="86889" x2="47387" y2="86889"/>
                        <a14:foregroundMark x1="51568" y1="90231" x2="51568" y2="90231"/>
                        <a14:foregroundMark x1="52613" y1="92031" x2="52613" y2="92031"/>
                        <a14:foregroundMark x1="41812" y1="87404" x2="41812" y2="87404"/>
                        <a14:foregroundMark x1="43902" y1="88175" x2="43902" y2="88175"/>
                        <a14:foregroundMark x1="39373" y1="86375" x2="39373" y2="86375"/>
                        <a14:foregroundMark x1="37631" y1="85090" x2="37631" y2="85090"/>
                        <a14:foregroundMark x1="35192" y1="82005" x2="35192" y2="82005"/>
                        <a14:foregroundMark x1="31707" y1="78406" x2="31707" y2="78149"/>
                        <a14:foregroundMark x1="29268" y1="72494" x2="31359" y2="77378"/>
                        <a14:foregroundMark x1="32753" y1="79434" x2="37282" y2="85090"/>
                        <a14:foregroundMark x1="24042" y1="62211" x2="24042" y2="62211"/>
                        <a14:foregroundMark x1="23693" y1="64524" x2="23693" y2="64524"/>
                        <a14:foregroundMark x1="22300" y1="65810" x2="22300" y2="65810"/>
                        <a14:foregroundMark x1="23693" y1="66324" x2="23693" y2="66324"/>
                        <a14:foregroundMark x1="25436" y1="67095" x2="25436" y2="67095"/>
                        <a14:foregroundMark x1="26829" y1="68638" x2="26829" y2="68638"/>
                        <a14:foregroundMark x1="23345" y1="60925" x2="15679" y2="51414"/>
                        <a14:foregroundMark x1="14983" y1="51414" x2="11847" y2="38046"/>
                        <a14:foregroundMark x1="12195" y1="37275" x2="16376" y2="26992"/>
                        <a14:foregroundMark x1="21254" y1="23907" x2="21254" y2="23907"/>
                        <a14:foregroundMark x1="19861" y1="23907" x2="19861" y2="23907"/>
                        <a14:foregroundMark x1="17073" y1="24165" x2="17073" y2="24165"/>
                        <a14:foregroundMark x1="13589" y1="26992" x2="13589" y2="26992"/>
                        <a14:foregroundMark x1="12892" y1="28535" x2="12892" y2="28535"/>
                        <a14:foregroundMark x1="20557" y1="21080" x2="20557" y2="21080"/>
                        <a14:foregroundMark x1="24042" y1="16967" x2="22300" y2="20823"/>
                        <a14:foregroundMark x1="21603" y1="20308" x2="15331" y2="23393"/>
                        <a14:foregroundMark x1="21603" y1="17224" x2="25087" y2="19023"/>
                        <a14:foregroundMark x1="30314" y1="20051" x2="30314" y2="20051"/>
                      </a14:backgroundRemoval>
                    </a14:imgEffect>
                  </a14:imgLayer>
                </a14:imgProps>
              </a:ext>
              <a:ext uri="{28A0092B-C50C-407E-A947-70E740481C1C}">
                <a14:useLocalDpi xmlns:a14="http://schemas.microsoft.com/office/drawing/2010/main" val="0"/>
              </a:ext>
            </a:extLst>
          </a:blip>
          <a:stretch>
            <a:fillRect/>
          </a:stretch>
        </p:blipFill>
        <p:spPr>
          <a:xfrm>
            <a:off x="10553699" y="16669"/>
            <a:ext cx="1193721" cy="1618633"/>
          </a:xfrm>
          <a:prstGeom prst="rect">
            <a:avLst/>
          </a:prstGeom>
        </p:spPr>
      </p:pic>
      <p:pic>
        <p:nvPicPr>
          <p:cNvPr id="13" name="Resim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28166" y="308823"/>
            <a:ext cx="4333875" cy="421779"/>
          </a:xfrm>
          <a:prstGeom prst="rect">
            <a:avLst/>
          </a:prstGeom>
        </p:spPr>
      </p:pic>
    </p:spTree>
    <p:extLst>
      <p:ext uri="{BB962C8B-B14F-4D97-AF65-F5344CB8AC3E}">
        <p14:creationId xmlns:p14="http://schemas.microsoft.com/office/powerpoint/2010/main" val="235772714"/>
      </p:ext>
    </p:extLst>
  </p:cSld>
  <p:clrMapOvr>
    <a:masterClrMapping/>
  </p:clrMapOvr>
  <mc:AlternateContent xmlns:mc="http://schemas.openxmlformats.org/markup-compatibility/2006" xmlns:p14="http://schemas.microsoft.com/office/powerpoint/2010/main">
    <mc:Choice Requires="p14">
      <p:transition spd="slow" p14:dur="2000" advTm="11202"/>
    </mc:Choice>
    <mc:Fallback xmlns="">
      <p:transition spd="slow" advTm="1120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indefinite"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0"/>
                                        <p:tgtEl>
                                          <p:spTgt spid="9"/>
                                        </p:tgtEl>
                                      </p:cBhvr>
                                    </p:animEffect>
                                    <p:anim calcmode="lin" valueType="num">
                                      <p:cBhvr>
                                        <p:cTn id="8" dur="5000" fill="hold"/>
                                        <p:tgtEl>
                                          <p:spTgt spid="9"/>
                                        </p:tgtEl>
                                        <p:attrNameLst>
                                          <p:attrName>ppt_w</p:attrName>
                                        </p:attrNameLst>
                                      </p:cBhvr>
                                      <p:tavLst>
                                        <p:tav tm="0" fmla="#ppt_w*sin(2.5*pi*$)">
                                          <p:val>
                                            <p:fltVal val="0"/>
                                          </p:val>
                                        </p:tav>
                                        <p:tav tm="100000">
                                          <p:val>
                                            <p:fltVal val="1"/>
                                          </p:val>
                                        </p:tav>
                                      </p:tavLst>
                                    </p:anim>
                                    <p:anim calcmode="lin" valueType="num">
                                      <p:cBhvr>
                                        <p:cTn id="9" dur="5000" fill="hold"/>
                                        <p:tgtEl>
                                          <p:spTgt spid="9"/>
                                        </p:tgtEl>
                                        <p:attrNameLst>
                                          <p:attrName>ppt_h</p:attrName>
                                        </p:attrNameLst>
                                      </p:cBhvr>
                                      <p:tavLst>
                                        <p:tav tm="0">
                                          <p:val>
                                            <p:strVal val="#ppt_h"/>
                                          </p:val>
                                        </p:tav>
                                        <p:tav tm="100000">
                                          <p:val>
                                            <p:strVal val="#ppt_h"/>
                                          </p:val>
                                        </p:tav>
                                      </p:tavLst>
                                    </p:anim>
                                  </p:childTnLst>
                                </p:cTn>
                              </p:par>
                              <p:par>
                                <p:cTn id="10" presetID="45" presetClass="entr" presetSubtype="0" repeatCount="indefinite"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0"/>
                                        <p:tgtEl>
                                          <p:spTgt spid="12"/>
                                        </p:tgtEl>
                                      </p:cBhvr>
                                    </p:animEffect>
                                    <p:anim calcmode="lin" valueType="num">
                                      <p:cBhvr>
                                        <p:cTn id="13" dur="5000" fill="hold"/>
                                        <p:tgtEl>
                                          <p:spTgt spid="12"/>
                                        </p:tgtEl>
                                        <p:attrNameLst>
                                          <p:attrName>ppt_w</p:attrName>
                                        </p:attrNameLst>
                                      </p:cBhvr>
                                      <p:tavLst>
                                        <p:tav tm="0" fmla="#ppt_w*sin(2.5*pi*$)">
                                          <p:val>
                                            <p:fltVal val="0"/>
                                          </p:val>
                                        </p:tav>
                                        <p:tav tm="100000">
                                          <p:val>
                                            <p:fltVal val="1"/>
                                          </p:val>
                                        </p:tav>
                                      </p:tavLst>
                                    </p:anim>
                                    <p:anim calcmode="lin" valueType="num">
                                      <p:cBhvr>
                                        <p:cTn id="14" dur="5000" fill="hold"/>
                                        <p:tgtEl>
                                          <p:spTgt spid="12"/>
                                        </p:tgtEl>
                                        <p:attrNameLst>
                                          <p:attrName>ppt_h</p:attrName>
                                        </p:attrNameLst>
                                      </p:cBhvr>
                                      <p:tavLst>
                                        <p:tav tm="0">
                                          <p:val>
                                            <p:strVal val="#ppt_h"/>
                                          </p:val>
                                        </p:tav>
                                        <p:tav tm="100000">
                                          <p:val>
                                            <p:strVal val="#ppt_h"/>
                                          </p:val>
                                        </p:tav>
                                      </p:tavLst>
                                    </p:anim>
                                  </p:childTnLst>
                                </p:cTn>
                              </p:par>
                              <p:par>
                                <p:cTn id="15" presetID="16" presetClass="entr" presetSubtype="21"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1121" y="1255921"/>
            <a:ext cx="8423092" cy="4555886"/>
          </a:xfrm>
          <a:prstGeom prst="rect">
            <a:avLst/>
          </a:prstGeom>
        </p:spPr>
      </p:pic>
      <p:sp>
        <p:nvSpPr>
          <p:cNvPr id="8" name="Oval 7"/>
          <p:cNvSpPr/>
          <p:nvPr/>
        </p:nvSpPr>
        <p:spPr>
          <a:xfrm>
            <a:off x="3223935" y="3408983"/>
            <a:ext cx="875099" cy="40216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p:cNvSpPr/>
          <p:nvPr/>
        </p:nvSpPr>
        <p:spPr>
          <a:xfrm>
            <a:off x="661109" y="5811807"/>
            <a:ext cx="10283116" cy="646331"/>
          </a:xfrm>
          <a:prstGeom prst="rect">
            <a:avLst/>
          </a:prstGeom>
        </p:spPr>
        <p:txBody>
          <a:bodyPr wrap="square">
            <a:spAutoFit/>
          </a:bodyPr>
          <a:lstStyle/>
          <a:p>
            <a:r>
              <a:rPr lang="tr-TR" dirty="0" smtClean="0">
                <a:latin typeface="Times New Roman" panose="02020603050405020304" pitchFamily="18" charset="0"/>
                <a:cs typeface="Times New Roman" panose="02020603050405020304" pitchFamily="18" charset="0"/>
              </a:rPr>
              <a:t>Sisteme eklenen çalışanların Toplu olarak veri </a:t>
            </a:r>
            <a:r>
              <a:rPr lang="tr-TR" dirty="0">
                <a:latin typeface="Times New Roman" panose="02020603050405020304" pitchFamily="18" charset="0"/>
                <a:cs typeface="Times New Roman" panose="02020603050405020304" pitchFamily="18" charset="0"/>
              </a:rPr>
              <a:t>düşümü yapmak için </a:t>
            </a:r>
            <a:r>
              <a:rPr lang="tr-TR" b="1" dirty="0" err="1" smtClean="0">
                <a:solidFill>
                  <a:srgbClr val="FF0000"/>
                </a:solidFill>
                <a:latin typeface="Times New Roman" panose="02020603050405020304" pitchFamily="18" charset="0"/>
                <a:cs typeface="Times New Roman" panose="02020603050405020304" pitchFamily="18" charset="0"/>
              </a:rPr>
              <a:t>Exel</a:t>
            </a:r>
            <a:r>
              <a:rPr lang="tr-TR" b="1" dirty="0" smtClean="0">
                <a:solidFill>
                  <a:srgbClr val="FF0000"/>
                </a:solidFill>
                <a:latin typeface="Times New Roman" panose="02020603050405020304" pitchFamily="18" charset="0"/>
                <a:cs typeface="Times New Roman" panose="02020603050405020304" pitchFamily="18" charset="0"/>
              </a:rPr>
              <a:t> Örnek </a:t>
            </a:r>
            <a:r>
              <a:rPr lang="tr-TR" dirty="0" smtClean="0">
                <a:latin typeface="Times New Roman" panose="02020603050405020304" pitchFamily="18" charset="0"/>
                <a:cs typeface="Times New Roman" panose="02020603050405020304" pitchFamily="18" charset="0"/>
              </a:rPr>
              <a:t>butonu tıklanarak </a:t>
            </a:r>
            <a:r>
              <a:rPr lang="tr-TR" dirty="0" err="1" smtClean="0">
                <a:latin typeface="Times New Roman" panose="02020603050405020304" pitchFamily="18" charset="0"/>
                <a:cs typeface="Times New Roman" panose="02020603050405020304" pitchFamily="18" charset="0"/>
              </a:rPr>
              <a:t>exel</a:t>
            </a:r>
            <a:r>
              <a:rPr lang="tr-TR" dirty="0" smtClean="0">
                <a:latin typeface="Times New Roman" panose="02020603050405020304" pitchFamily="18" charset="0"/>
                <a:cs typeface="Times New Roman" panose="02020603050405020304" pitchFamily="18" charset="0"/>
              </a:rPr>
              <a:t> sayfasını bilgisayarınıza indiriniz.</a:t>
            </a:r>
            <a:r>
              <a:rPr lang="tr-TR" dirty="0" smtClean="0">
                <a:latin typeface="Times New Roman" panose="02020603050405020304" pitchFamily="18" charset="0"/>
                <a:ea typeface="Calibri" panose="020F0502020204030204" pitchFamily="34" charset="0"/>
                <a:cs typeface="Times New Roman" panose="02020603050405020304" pitchFamily="18" charset="0"/>
              </a:rPr>
              <a:t> </a:t>
            </a:r>
            <a:endParaRPr lang="tr-TR" dirty="0"/>
          </a:p>
        </p:txBody>
      </p:sp>
      <p:pic>
        <p:nvPicPr>
          <p:cNvPr id="7" name="Resim 6" descr="D:\KİMLİK BİLDİRME BÜRO AMİRLİĞİ\ARMALAR\Kocaeli Emn Müd_logosu.jpg"/>
          <p:cNvPicPr/>
          <p:nvPr/>
        </p:nvPicPr>
        <p:blipFill>
          <a:blip r:embed="rId3" cstate="print">
            <a:extLst>
              <a:ext uri="{BEBA8EAE-BF5A-486C-A8C5-ECC9F3942E4B}">
                <a14:imgProps xmlns:a14="http://schemas.microsoft.com/office/drawing/2010/main">
                  <a14:imgLayer r:embed="rId4">
                    <a14:imgEffect>
                      <a14:backgroundRemoval t="1389" b="100000" l="0" r="100000">
                        <a14:foregroundMark x1="23282" y1="28556" x2="84922" y2="46722"/>
                        <a14:foregroundMark x1="12306" y1="48889" x2="86585" y2="52167"/>
                        <a14:foregroundMark x1="54545" y1="12889" x2="52882" y2="78833"/>
                        <a14:foregroundMark x1="40022" y1="16222" x2="76718" y2="76667"/>
                        <a14:foregroundMark x1="71231" y1="17333" x2="17794" y2="71444"/>
                        <a14:foregroundMark x1="34257" y1="16222" x2="46840" y2="81611"/>
                        <a14:foregroundMark x1="16962" y1="38167" x2="93404" y2="57389"/>
                        <a14:foregroundMark x1="62749" y1="15667" x2="73947" y2="84889"/>
                        <a14:foregroundMark x1="78104" y1="23889" x2="27938" y2="77722"/>
                        <a14:foregroundMark x1="83315" y1="34333" x2="14246" y2="78000"/>
                        <a14:foregroundMark x1="45732" y1="14833" x2="62195" y2="84056"/>
                        <a14:foregroundMark x1="83315" y1="69500" x2="21397" y2="54944"/>
                        <a14:foregroundMark x1="16186" y1="60167" x2="82483" y2="19778"/>
                        <a14:foregroundMark x1="30432" y1="78833" x2="81098" y2="45056"/>
                        <a14:foregroundMark x1="70399" y1="67833" x2="71231" y2="79667"/>
                      </a14:backgroundRemoval>
                    </a14:imgEffect>
                  </a14:imgLayer>
                </a14:imgProps>
              </a:ext>
              <a:ext uri="{28A0092B-C50C-407E-A947-70E740481C1C}">
                <a14:useLocalDpi xmlns:a14="http://schemas.microsoft.com/office/drawing/2010/main" val="0"/>
              </a:ext>
            </a:extLst>
          </a:blip>
          <a:srcRect/>
          <a:stretch>
            <a:fillRect/>
          </a:stretch>
        </p:blipFill>
        <p:spPr bwMode="auto">
          <a:xfrm>
            <a:off x="369708" y="255270"/>
            <a:ext cx="1066800" cy="1144905"/>
          </a:xfrm>
          <a:prstGeom prst="rect">
            <a:avLst/>
          </a:prstGeom>
          <a:noFill/>
          <a:ln>
            <a:noFill/>
          </a:ln>
        </p:spPr>
      </p:pic>
      <p:pic>
        <p:nvPicPr>
          <p:cNvPr id="11" name="Resim 10"/>
          <p:cNvPicPr>
            <a:picLocks noChangeAspect="1"/>
          </p:cNvPicPr>
          <p:nvPr/>
        </p:nvPicPr>
        <p:blipFill>
          <a:blip r:embed="rId5" cstate="print">
            <a:extLst>
              <a:ext uri="{BEBA8EAE-BF5A-486C-A8C5-ECC9F3942E4B}">
                <a14:imgProps xmlns:a14="http://schemas.microsoft.com/office/drawing/2010/main">
                  <a14:imgLayer r:embed="rId6">
                    <a14:imgEffect>
                      <a14:backgroundRemoval t="6427" b="94087" l="10453" r="95122">
                        <a14:foregroundMark x1="28920" y1="15681" x2="75958" y2="17224"/>
                        <a14:foregroundMark x1="50523" y1="12339" x2="61324" y2="14653"/>
                        <a14:foregroundMark x1="20209" y1="38817" x2="24390" y2="49614"/>
                        <a14:foregroundMark x1="79443" y1="61440" x2="70383" y2="71979"/>
                        <a14:foregroundMark x1="28571" y1="60154" x2="28223" y2="70437"/>
                        <a14:foregroundMark x1="46690" y1="7712" x2="34146" y2="10283"/>
                        <a14:foregroundMark x1="31010" y1="11825" x2="24042" y2="14910"/>
                        <a14:foregroundMark x1="49477" y1="7198" x2="58885" y2="7198"/>
                        <a14:foregroundMark x1="59930" y1="7712" x2="68990" y2="9254"/>
                        <a14:foregroundMark x1="70732" y1="10026" x2="78049" y2="13111"/>
                        <a14:foregroundMark x1="79443" y1="14396" x2="83624" y2="16452"/>
                        <a14:foregroundMark x1="82230" y1="18509" x2="82927" y2="20308"/>
                        <a14:foregroundMark x1="83972" y1="20823" x2="90592" y2="29049"/>
                        <a14:foregroundMark x1="90592" y1="26735" x2="90592" y2="26735"/>
                        <a14:foregroundMark x1="92683" y1="27249" x2="92683" y2="27249"/>
                        <a14:foregroundMark x1="89199" y1="22622" x2="89199" y2="22622"/>
                        <a14:foregroundMark x1="85714" y1="21080" x2="85714" y2="21080"/>
                        <a14:foregroundMark x1="90592" y1="30848" x2="90592" y2="30848"/>
                        <a14:foregroundMark x1="91289" y1="30848" x2="91289" y2="30848"/>
                        <a14:foregroundMark x1="91638" y1="32391" x2="91638" y2="32391"/>
                        <a14:foregroundMark x1="92683" y1="34961" x2="92683" y2="34961"/>
                        <a14:foregroundMark x1="92334" y1="35219" x2="93031" y2="41388"/>
                        <a14:foregroundMark x1="92334" y1="42416" x2="91986" y2="47044"/>
                        <a14:foregroundMark x1="90941" y1="49100" x2="87456" y2="54756"/>
                        <a14:foregroundMark x1="87456" y1="55013" x2="80139" y2="62468"/>
                        <a14:foregroundMark x1="81185" y1="62468" x2="82927" y2="66324"/>
                        <a14:foregroundMark x1="82927" y1="66324" x2="79791" y2="66324"/>
                        <a14:foregroundMark x1="79791" y1="66324" x2="70383" y2="82262"/>
                        <a14:foregroundMark x1="69686" y1="82262" x2="60976" y2="87918"/>
                        <a14:foregroundMark x1="68990" y1="84576" x2="68990" y2="84576"/>
                        <a14:foregroundMark x1="66899" y1="85090" x2="66899" y2="85090"/>
                        <a14:foregroundMark x1="65854" y1="86375" x2="65854" y2="86375"/>
                        <a14:foregroundMark x1="56446" y1="87404" x2="56446" y2="87404"/>
                        <a14:foregroundMark x1="47387" y1="86889" x2="47387" y2="86889"/>
                        <a14:foregroundMark x1="51568" y1="90231" x2="51568" y2="90231"/>
                        <a14:foregroundMark x1="52613" y1="92031" x2="52613" y2="92031"/>
                        <a14:foregroundMark x1="41812" y1="87404" x2="41812" y2="87404"/>
                        <a14:foregroundMark x1="43902" y1="88175" x2="43902" y2="88175"/>
                        <a14:foregroundMark x1="39373" y1="86375" x2="39373" y2="86375"/>
                        <a14:foregroundMark x1="37631" y1="85090" x2="37631" y2="85090"/>
                        <a14:foregroundMark x1="35192" y1="82005" x2="35192" y2="82005"/>
                        <a14:foregroundMark x1="31707" y1="78406" x2="31707" y2="78149"/>
                        <a14:foregroundMark x1="29268" y1="72494" x2="31359" y2="77378"/>
                        <a14:foregroundMark x1="32753" y1="79434" x2="37282" y2="85090"/>
                        <a14:foregroundMark x1="24042" y1="62211" x2="24042" y2="62211"/>
                        <a14:foregroundMark x1="23693" y1="64524" x2="23693" y2="64524"/>
                        <a14:foregroundMark x1="22300" y1="65810" x2="22300" y2="65810"/>
                        <a14:foregroundMark x1="23693" y1="66324" x2="23693" y2="66324"/>
                        <a14:foregroundMark x1="25436" y1="67095" x2="25436" y2="67095"/>
                        <a14:foregroundMark x1="26829" y1="68638" x2="26829" y2="68638"/>
                        <a14:foregroundMark x1="23345" y1="60925" x2="15679" y2="51414"/>
                        <a14:foregroundMark x1="14983" y1="51414" x2="11847" y2="38046"/>
                        <a14:foregroundMark x1="12195" y1="37275" x2="16376" y2="26992"/>
                        <a14:foregroundMark x1="21254" y1="23907" x2="21254" y2="23907"/>
                        <a14:foregroundMark x1="19861" y1="23907" x2="19861" y2="23907"/>
                        <a14:foregroundMark x1="17073" y1="24165" x2="17073" y2="24165"/>
                        <a14:foregroundMark x1="13589" y1="26992" x2="13589" y2="26992"/>
                        <a14:foregroundMark x1="12892" y1="28535" x2="12892" y2="28535"/>
                        <a14:foregroundMark x1="20557" y1="21080" x2="20557" y2="21080"/>
                        <a14:foregroundMark x1="24042" y1="16967" x2="22300" y2="20823"/>
                        <a14:foregroundMark x1="21603" y1="20308" x2="15331" y2="23393"/>
                        <a14:foregroundMark x1="21603" y1="17224" x2="25087" y2="19023"/>
                        <a14:foregroundMark x1="30314" y1="20051" x2="30314" y2="20051"/>
                      </a14:backgroundRemoval>
                    </a14:imgEffect>
                  </a14:imgLayer>
                </a14:imgProps>
              </a:ext>
              <a:ext uri="{28A0092B-C50C-407E-A947-70E740481C1C}">
                <a14:useLocalDpi xmlns:a14="http://schemas.microsoft.com/office/drawing/2010/main" val="0"/>
              </a:ext>
            </a:extLst>
          </a:blip>
          <a:stretch>
            <a:fillRect/>
          </a:stretch>
        </p:blipFill>
        <p:spPr>
          <a:xfrm>
            <a:off x="10553699" y="16669"/>
            <a:ext cx="1193721" cy="1618633"/>
          </a:xfrm>
          <a:prstGeom prst="rect">
            <a:avLst/>
          </a:prstGeom>
        </p:spPr>
      </p:pic>
      <p:pic>
        <p:nvPicPr>
          <p:cNvPr id="12" name="Resim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28166" y="616832"/>
            <a:ext cx="4333875" cy="421779"/>
          </a:xfrm>
          <a:prstGeom prst="rect">
            <a:avLst/>
          </a:prstGeom>
        </p:spPr>
      </p:pic>
    </p:spTree>
    <p:extLst>
      <p:ext uri="{BB962C8B-B14F-4D97-AF65-F5344CB8AC3E}">
        <p14:creationId xmlns:p14="http://schemas.microsoft.com/office/powerpoint/2010/main" val="2165034705"/>
      </p:ext>
    </p:extLst>
  </p:cSld>
  <p:clrMapOvr>
    <a:masterClrMapping/>
  </p:clrMapOvr>
  <mc:AlternateContent xmlns:mc="http://schemas.openxmlformats.org/markup-compatibility/2006" xmlns:p14="http://schemas.microsoft.com/office/powerpoint/2010/main">
    <mc:Choice Requires="p14">
      <p:transition spd="slow" p14:dur="2000" advTm="10368"/>
    </mc:Choice>
    <mc:Fallback xmlns="">
      <p:transition spd="slow" advTm="1036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indefinite"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0"/>
                                        <p:tgtEl>
                                          <p:spTgt spid="7"/>
                                        </p:tgtEl>
                                      </p:cBhvr>
                                    </p:animEffect>
                                    <p:anim calcmode="lin" valueType="num">
                                      <p:cBhvr>
                                        <p:cTn id="8" dur="5000" fill="hold"/>
                                        <p:tgtEl>
                                          <p:spTgt spid="7"/>
                                        </p:tgtEl>
                                        <p:attrNameLst>
                                          <p:attrName>ppt_w</p:attrName>
                                        </p:attrNameLst>
                                      </p:cBhvr>
                                      <p:tavLst>
                                        <p:tav tm="0" fmla="#ppt_w*sin(2.5*pi*$)">
                                          <p:val>
                                            <p:fltVal val="0"/>
                                          </p:val>
                                        </p:tav>
                                        <p:tav tm="100000">
                                          <p:val>
                                            <p:fltVal val="1"/>
                                          </p:val>
                                        </p:tav>
                                      </p:tavLst>
                                    </p:anim>
                                    <p:anim calcmode="lin" valueType="num">
                                      <p:cBhvr>
                                        <p:cTn id="9" dur="5000" fill="hold"/>
                                        <p:tgtEl>
                                          <p:spTgt spid="7"/>
                                        </p:tgtEl>
                                        <p:attrNameLst>
                                          <p:attrName>ppt_h</p:attrName>
                                        </p:attrNameLst>
                                      </p:cBhvr>
                                      <p:tavLst>
                                        <p:tav tm="0">
                                          <p:val>
                                            <p:strVal val="#ppt_h"/>
                                          </p:val>
                                        </p:tav>
                                        <p:tav tm="100000">
                                          <p:val>
                                            <p:strVal val="#ppt_h"/>
                                          </p:val>
                                        </p:tav>
                                      </p:tavLst>
                                    </p:anim>
                                  </p:childTnLst>
                                </p:cTn>
                              </p:par>
                              <p:par>
                                <p:cTn id="10" presetID="45" presetClass="entr" presetSubtype="0" repeatCount="indefinite"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0"/>
                                        <p:tgtEl>
                                          <p:spTgt spid="11"/>
                                        </p:tgtEl>
                                      </p:cBhvr>
                                    </p:animEffect>
                                    <p:anim calcmode="lin" valueType="num">
                                      <p:cBhvr>
                                        <p:cTn id="13" dur="5000" fill="hold"/>
                                        <p:tgtEl>
                                          <p:spTgt spid="11"/>
                                        </p:tgtEl>
                                        <p:attrNameLst>
                                          <p:attrName>ppt_w</p:attrName>
                                        </p:attrNameLst>
                                      </p:cBhvr>
                                      <p:tavLst>
                                        <p:tav tm="0" fmla="#ppt_w*sin(2.5*pi*$)">
                                          <p:val>
                                            <p:fltVal val="0"/>
                                          </p:val>
                                        </p:tav>
                                        <p:tav tm="100000">
                                          <p:val>
                                            <p:fltVal val="1"/>
                                          </p:val>
                                        </p:tav>
                                      </p:tavLst>
                                    </p:anim>
                                    <p:anim calcmode="lin" valueType="num">
                                      <p:cBhvr>
                                        <p:cTn id="14" dur="5000" fill="hold"/>
                                        <p:tgtEl>
                                          <p:spTgt spid="11"/>
                                        </p:tgtEl>
                                        <p:attrNameLst>
                                          <p:attrName>ppt_h</p:attrName>
                                        </p:attrNameLst>
                                      </p:cBhvr>
                                      <p:tavLst>
                                        <p:tav tm="0">
                                          <p:val>
                                            <p:strVal val="#ppt_h"/>
                                          </p:val>
                                        </p:tav>
                                        <p:tav tm="100000">
                                          <p:val>
                                            <p:strVal val="#ppt_h"/>
                                          </p:val>
                                        </p:tav>
                                      </p:tavLst>
                                    </p:anim>
                                  </p:childTnLst>
                                </p:cTn>
                              </p:par>
                              <p:par>
                                <p:cTn id="15" presetID="16" presetClass="entr" presetSubtype="21"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p:cNvSpPr txBox="1"/>
          <p:nvPr/>
        </p:nvSpPr>
        <p:spPr>
          <a:xfrm>
            <a:off x="903108" y="3219844"/>
            <a:ext cx="10203040" cy="1200329"/>
          </a:xfrm>
          <a:prstGeom prst="rect">
            <a:avLst/>
          </a:prstGeom>
          <a:noFill/>
        </p:spPr>
        <p:txBody>
          <a:bodyPr wrap="square" rtlCol="0">
            <a:spAutoFit/>
          </a:bodyPr>
          <a:lstStyle/>
          <a:p>
            <a:pPr algn="just"/>
            <a:r>
              <a:rPr lang="tr-TR" sz="2400" dirty="0" smtClean="0">
                <a:latin typeface="Times New Roman" panose="02020603050405020304" pitchFamily="18" charset="0"/>
                <a:cs typeface="Times New Roman" panose="02020603050405020304" pitchFamily="18" charset="0"/>
              </a:rPr>
              <a:t>Toplu veri düşümü yapmak için örnek EXCEL tablosu yukarıdaki gibi karşınıza gelmekte olup, bilgiler doldurulacak, </a:t>
            </a:r>
            <a:r>
              <a:rPr lang="tr-TR" sz="2400" dirty="0">
                <a:latin typeface="Times New Roman" panose="02020603050405020304" pitchFamily="18" charset="0"/>
                <a:cs typeface="Times New Roman" panose="02020603050405020304" pitchFamily="18" charset="0"/>
              </a:rPr>
              <a:t>b</a:t>
            </a:r>
            <a:r>
              <a:rPr lang="tr-TR" sz="2400" dirty="0" smtClean="0">
                <a:effectLst/>
                <a:latin typeface="Times New Roman" panose="02020603050405020304" pitchFamily="18" charset="0"/>
                <a:ea typeface="Calibri" panose="020F0502020204030204" pitchFamily="34" charset="0"/>
                <a:cs typeface="Times New Roman" panose="02020603050405020304" pitchFamily="18" charset="0"/>
              </a:rPr>
              <a:t>ildirilecek dosyalar EXCEL ortamında hazırlanarak kayıt yapılacaktır.</a:t>
            </a:r>
            <a:endParaRPr lang="tr-TR" sz="2400" dirty="0"/>
          </a:p>
        </p:txBody>
      </p:sp>
      <p:graphicFrame>
        <p:nvGraphicFramePr>
          <p:cNvPr id="4" name="Tablo 3"/>
          <p:cNvGraphicFramePr>
            <a:graphicFrameLocks noGrp="1"/>
          </p:cNvGraphicFramePr>
          <p:nvPr>
            <p:extLst/>
          </p:nvPr>
        </p:nvGraphicFramePr>
        <p:xfrm>
          <a:off x="903108" y="1962150"/>
          <a:ext cx="10203040" cy="695719"/>
        </p:xfrm>
        <a:graphic>
          <a:graphicData uri="http://schemas.openxmlformats.org/drawingml/2006/table">
            <a:tbl>
              <a:tblPr>
                <a:tableStyleId>{5C22544A-7EE6-4342-B048-85BDC9FD1C3A}</a:tableStyleId>
              </a:tblPr>
              <a:tblGrid>
                <a:gridCol w="1763892">
                  <a:extLst>
                    <a:ext uri="{9D8B030D-6E8A-4147-A177-3AD203B41FA5}">
                      <a16:colId xmlns:a16="http://schemas.microsoft.com/office/drawing/2014/main" val="1891857582"/>
                    </a:ext>
                  </a:extLst>
                </a:gridCol>
                <a:gridCol w="1295400">
                  <a:extLst>
                    <a:ext uri="{9D8B030D-6E8A-4147-A177-3AD203B41FA5}">
                      <a16:colId xmlns:a16="http://schemas.microsoft.com/office/drawing/2014/main" val="2542393843"/>
                    </a:ext>
                  </a:extLst>
                </a:gridCol>
                <a:gridCol w="2181225">
                  <a:extLst>
                    <a:ext uri="{9D8B030D-6E8A-4147-A177-3AD203B41FA5}">
                      <a16:colId xmlns:a16="http://schemas.microsoft.com/office/drawing/2014/main" val="2153641785"/>
                    </a:ext>
                  </a:extLst>
                </a:gridCol>
                <a:gridCol w="2352675">
                  <a:extLst>
                    <a:ext uri="{9D8B030D-6E8A-4147-A177-3AD203B41FA5}">
                      <a16:colId xmlns:a16="http://schemas.microsoft.com/office/drawing/2014/main" val="181307358"/>
                    </a:ext>
                  </a:extLst>
                </a:gridCol>
                <a:gridCol w="2609848">
                  <a:extLst>
                    <a:ext uri="{9D8B030D-6E8A-4147-A177-3AD203B41FA5}">
                      <a16:colId xmlns:a16="http://schemas.microsoft.com/office/drawing/2014/main" val="4254178378"/>
                    </a:ext>
                  </a:extLst>
                </a:gridCol>
              </a:tblGrid>
              <a:tr h="216776">
                <a:tc>
                  <a:txBody>
                    <a:bodyPr/>
                    <a:lstStyle/>
                    <a:p>
                      <a:pPr algn="ctr" fontAlgn="ctr"/>
                      <a:r>
                        <a:rPr lang="tr-TR" sz="1800" u="none" strike="noStrike" dirty="0" smtClean="0">
                          <a:effectLst/>
                        </a:rPr>
                        <a:t>TC KİMLİKNO</a:t>
                      </a:r>
                      <a:endParaRPr lang="tr-TR" sz="18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ctr"/>
                      <a:r>
                        <a:rPr lang="tr-TR" sz="1800" u="none" strike="noStrike" dirty="0" smtClean="0">
                          <a:effectLst/>
                        </a:rPr>
                        <a:t>ADİ</a:t>
                      </a:r>
                      <a:endParaRPr lang="tr-TR" sz="18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ctr"/>
                      <a:r>
                        <a:rPr lang="tr-TR" sz="1800" u="none" strike="noStrike" dirty="0" smtClean="0">
                          <a:effectLst/>
                        </a:rPr>
                        <a:t>SOYADİ</a:t>
                      </a:r>
                      <a:endParaRPr lang="tr-TR" sz="18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ctr"/>
                      <a:r>
                        <a:rPr lang="tr-TR" sz="1800" u="none" strike="noStrike" dirty="0" smtClean="0">
                          <a:effectLst/>
                        </a:rPr>
                        <a:t>İŞTEN AYRILIŞ TARİHİ</a:t>
                      </a:r>
                      <a:endParaRPr lang="tr-TR" sz="18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ctr"/>
                      <a:r>
                        <a:rPr lang="tr-TR" sz="1800" u="none" strike="noStrike" dirty="0" smtClean="0">
                          <a:effectLst/>
                        </a:rPr>
                        <a:t>DÜŞÜM DURUMU</a:t>
                      </a:r>
                      <a:endParaRPr lang="tr-TR" sz="18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3625076824"/>
                  </a:ext>
                </a:extLst>
              </a:tr>
              <a:tr h="205937">
                <a:tc>
                  <a:txBody>
                    <a:bodyPr/>
                    <a:lstStyle/>
                    <a:p>
                      <a:pPr algn="ctr" fontAlgn="ctr"/>
                      <a:r>
                        <a:rPr lang="tr-TR" sz="1100" u="none" strike="noStrike" dirty="0">
                          <a:effectLst/>
                        </a:rPr>
                        <a:t> </a:t>
                      </a:r>
                      <a:endParaRPr lang="tr-TR" sz="11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ctr"/>
                      <a:r>
                        <a:rPr lang="tr-TR" sz="1100" u="none" strike="noStrike">
                          <a:effectLst/>
                        </a:rPr>
                        <a:t> </a:t>
                      </a:r>
                      <a:endParaRPr lang="tr-TR" sz="1100" b="0" i="0" u="none" strike="noStrike">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ctr"/>
                      <a:r>
                        <a:rPr lang="tr-TR" sz="1100" u="none" strike="noStrike" dirty="0">
                          <a:effectLst/>
                        </a:rPr>
                        <a:t> </a:t>
                      </a:r>
                      <a:endParaRPr lang="tr-TR" sz="11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ctr"/>
                      <a:r>
                        <a:rPr lang="tr-TR" sz="1100" u="none" strike="noStrike" dirty="0">
                          <a:effectLst/>
                        </a:rPr>
                        <a:t> </a:t>
                      </a:r>
                      <a:endParaRPr lang="tr-TR" sz="11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ctr"/>
                      <a:r>
                        <a:rPr lang="tr-TR" sz="1100" u="none" strike="noStrike" dirty="0">
                          <a:effectLst/>
                        </a:rPr>
                        <a:t> </a:t>
                      </a:r>
                      <a:endParaRPr lang="tr-TR" sz="11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2009629714"/>
                  </a:ext>
                </a:extLst>
              </a:tr>
              <a:tr h="205937">
                <a:tc>
                  <a:txBody>
                    <a:bodyPr/>
                    <a:lstStyle/>
                    <a:p>
                      <a:pPr algn="ctr" fontAlgn="ctr"/>
                      <a:r>
                        <a:rPr lang="tr-TR" sz="1100" u="none" strike="noStrike" dirty="0">
                          <a:effectLst/>
                        </a:rPr>
                        <a:t> </a:t>
                      </a:r>
                      <a:endParaRPr lang="tr-TR" sz="11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ctr"/>
                      <a:r>
                        <a:rPr lang="tr-TR" sz="1100" u="none" strike="noStrike" dirty="0">
                          <a:effectLst/>
                        </a:rPr>
                        <a:t> </a:t>
                      </a:r>
                      <a:endParaRPr lang="tr-TR" sz="11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ctr"/>
                      <a:r>
                        <a:rPr lang="tr-TR" sz="1100" u="none" strike="noStrike" dirty="0">
                          <a:effectLst/>
                        </a:rPr>
                        <a:t> </a:t>
                      </a:r>
                      <a:endParaRPr lang="tr-TR" sz="11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ctr"/>
                      <a:r>
                        <a:rPr lang="tr-TR" sz="1100" u="none" strike="noStrike" dirty="0">
                          <a:effectLst/>
                        </a:rPr>
                        <a:t> </a:t>
                      </a:r>
                      <a:endParaRPr lang="tr-TR" sz="11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ctr"/>
                      <a:r>
                        <a:rPr lang="tr-TR" sz="1100" u="none" strike="noStrike" dirty="0">
                          <a:effectLst/>
                        </a:rPr>
                        <a:t> </a:t>
                      </a:r>
                      <a:endParaRPr lang="tr-TR" sz="11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2262586746"/>
                  </a:ext>
                </a:extLst>
              </a:tr>
            </a:tbl>
          </a:graphicData>
        </a:graphic>
      </p:graphicFrame>
      <p:pic>
        <p:nvPicPr>
          <p:cNvPr id="9" name="Resim 8" descr="D:\KİMLİK BİLDİRME BÜRO AMİRLİĞİ\ARMALAR\Kocaeli Emn Müd_logosu.jpg"/>
          <p:cNvPicPr/>
          <p:nvPr/>
        </p:nvPicPr>
        <p:blipFill>
          <a:blip r:embed="rId2" cstate="print">
            <a:extLst>
              <a:ext uri="{BEBA8EAE-BF5A-486C-A8C5-ECC9F3942E4B}">
                <a14:imgProps xmlns:a14="http://schemas.microsoft.com/office/drawing/2010/main">
                  <a14:imgLayer r:embed="rId3">
                    <a14:imgEffect>
                      <a14:backgroundRemoval t="1389" b="100000" l="0" r="100000">
                        <a14:foregroundMark x1="23282" y1="28556" x2="84922" y2="46722"/>
                        <a14:foregroundMark x1="12306" y1="48889" x2="86585" y2="52167"/>
                        <a14:foregroundMark x1="54545" y1="12889" x2="52882" y2="78833"/>
                        <a14:foregroundMark x1="40022" y1="16222" x2="76718" y2="76667"/>
                        <a14:foregroundMark x1="71231" y1="17333" x2="17794" y2="71444"/>
                        <a14:foregroundMark x1="34257" y1="16222" x2="46840" y2="81611"/>
                        <a14:foregroundMark x1="16962" y1="38167" x2="93404" y2="57389"/>
                        <a14:foregroundMark x1="62749" y1="15667" x2="73947" y2="84889"/>
                        <a14:foregroundMark x1="78104" y1="23889" x2="27938" y2="77722"/>
                        <a14:foregroundMark x1="83315" y1="34333" x2="14246" y2="78000"/>
                        <a14:foregroundMark x1="45732" y1="14833" x2="62195" y2="84056"/>
                        <a14:foregroundMark x1="83315" y1="69500" x2="21397" y2="54944"/>
                        <a14:foregroundMark x1="16186" y1="60167" x2="82483" y2="19778"/>
                        <a14:foregroundMark x1="30432" y1="78833" x2="81098" y2="45056"/>
                        <a14:foregroundMark x1="70399" y1="67833" x2="71231" y2="79667"/>
                      </a14:backgroundRemoval>
                    </a14:imgEffect>
                  </a14:imgLayer>
                </a14:imgProps>
              </a:ext>
              <a:ext uri="{28A0092B-C50C-407E-A947-70E740481C1C}">
                <a14:useLocalDpi xmlns:a14="http://schemas.microsoft.com/office/drawing/2010/main" val="0"/>
              </a:ext>
            </a:extLst>
          </a:blip>
          <a:srcRect/>
          <a:stretch>
            <a:fillRect/>
          </a:stretch>
        </p:blipFill>
        <p:spPr bwMode="auto">
          <a:xfrm>
            <a:off x="369708" y="255270"/>
            <a:ext cx="1066800" cy="1144905"/>
          </a:xfrm>
          <a:prstGeom prst="rect">
            <a:avLst/>
          </a:prstGeom>
          <a:noFill/>
          <a:ln>
            <a:noFill/>
          </a:ln>
        </p:spPr>
      </p:pic>
      <p:pic>
        <p:nvPicPr>
          <p:cNvPr id="11" name="Resim 10"/>
          <p:cNvPicPr>
            <a:picLocks noChangeAspect="1"/>
          </p:cNvPicPr>
          <p:nvPr/>
        </p:nvPicPr>
        <p:blipFill>
          <a:blip r:embed="rId4" cstate="print">
            <a:extLst>
              <a:ext uri="{BEBA8EAE-BF5A-486C-A8C5-ECC9F3942E4B}">
                <a14:imgProps xmlns:a14="http://schemas.microsoft.com/office/drawing/2010/main">
                  <a14:imgLayer r:embed="rId5">
                    <a14:imgEffect>
                      <a14:backgroundRemoval t="6427" b="94087" l="10453" r="95122">
                        <a14:foregroundMark x1="28920" y1="15681" x2="75958" y2="17224"/>
                        <a14:foregroundMark x1="50523" y1="12339" x2="61324" y2="14653"/>
                        <a14:foregroundMark x1="20209" y1="38817" x2="24390" y2="49614"/>
                        <a14:foregroundMark x1="79443" y1="61440" x2="70383" y2="71979"/>
                        <a14:foregroundMark x1="28571" y1="60154" x2="28223" y2="70437"/>
                        <a14:foregroundMark x1="46690" y1="7712" x2="34146" y2="10283"/>
                        <a14:foregroundMark x1="31010" y1="11825" x2="24042" y2="14910"/>
                        <a14:foregroundMark x1="49477" y1="7198" x2="58885" y2="7198"/>
                        <a14:foregroundMark x1="59930" y1="7712" x2="68990" y2="9254"/>
                        <a14:foregroundMark x1="70732" y1="10026" x2="78049" y2="13111"/>
                        <a14:foregroundMark x1="79443" y1="14396" x2="83624" y2="16452"/>
                        <a14:foregroundMark x1="82230" y1="18509" x2="82927" y2="20308"/>
                        <a14:foregroundMark x1="83972" y1="20823" x2="90592" y2="29049"/>
                        <a14:foregroundMark x1="90592" y1="26735" x2="90592" y2="26735"/>
                        <a14:foregroundMark x1="92683" y1="27249" x2="92683" y2="27249"/>
                        <a14:foregroundMark x1="89199" y1="22622" x2="89199" y2="22622"/>
                        <a14:foregroundMark x1="85714" y1="21080" x2="85714" y2="21080"/>
                        <a14:foregroundMark x1="90592" y1="30848" x2="90592" y2="30848"/>
                        <a14:foregroundMark x1="91289" y1="30848" x2="91289" y2="30848"/>
                        <a14:foregroundMark x1="91638" y1="32391" x2="91638" y2="32391"/>
                        <a14:foregroundMark x1="92683" y1="34961" x2="92683" y2="34961"/>
                        <a14:foregroundMark x1="92334" y1="35219" x2="93031" y2="41388"/>
                        <a14:foregroundMark x1="92334" y1="42416" x2="91986" y2="47044"/>
                        <a14:foregroundMark x1="90941" y1="49100" x2="87456" y2="54756"/>
                        <a14:foregroundMark x1="87456" y1="55013" x2="80139" y2="62468"/>
                        <a14:foregroundMark x1="81185" y1="62468" x2="82927" y2="66324"/>
                        <a14:foregroundMark x1="82927" y1="66324" x2="79791" y2="66324"/>
                        <a14:foregroundMark x1="79791" y1="66324" x2="70383" y2="82262"/>
                        <a14:foregroundMark x1="69686" y1="82262" x2="60976" y2="87918"/>
                        <a14:foregroundMark x1="68990" y1="84576" x2="68990" y2="84576"/>
                        <a14:foregroundMark x1="66899" y1="85090" x2="66899" y2="85090"/>
                        <a14:foregroundMark x1="65854" y1="86375" x2="65854" y2="86375"/>
                        <a14:foregroundMark x1="56446" y1="87404" x2="56446" y2="87404"/>
                        <a14:foregroundMark x1="47387" y1="86889" x2="47387" y2="86889"/>
                        <a14:foregroundMark x1="51568" y1="90231" x2="51568" y2="90231"/>
                        <a14:foregroundMark x1="52613" y1="92031" x2="52613" y2="92031"/>
                        <a14:foregroundMark x1="41812" y1="87404" x2="41812" y2="87404"/>
                        <a14:foregroundMark x1="43902" y1="88175" x2="43902" y2="88175"/>
                        <a14:foregroundMark x1="39373" y1="86375" x2="39373" y2="86375"/>
                        <a14:foregroundMark x1="37631" y1="85090" x2="37631" y2="85090"/>
                        <a14:foregroundMark x1="35192" y1="82005" x2="35192" y2="82005"/>
                        <a14:foregroundMark x1="31707" y1="78406" x2="31707" y2="78149"/>
                        <a14:foregroundMark x1="29268" y1="72494" x2="31359" y2="77378"/>
                        <a14:foregroundMark x1="32753" y1="79434" x2="37282" y2="85090"/>
                        <a14:foregroundMark x1="24042" y1="62211" x2="24042" y2="62211"/>
                        <a14:foregroundMark x1="23693" y1="64524" x2="23693" y2="64524"/>
                        <a14:foregroundMark x1="22300" y1="65810" x2="22300" y2="65810"/>
                        <a14:foregroundMark x1="23693" y1="66324" x2="23693" y2="66324"/>
                        <a14:foregroundMark x1="25436" y1="67095" x2="25436" y2="67095"/>
                        <a14:foregroundMark x1="26829" y1="68638" x2="26829" y2="68638"/>
                        <a14:foregroundMark x1="23345" y1="60925" x2="15679" y2="51414"/>
                        <a14:foregroundMark x1="14983" y1="51414" x2="11847" y2="38046"/>
                        <a14:foregroundMark x1="12195" y1="37275" x2="16376" y2="26992"/>
                        <a14:foregroundMark x1="21254" y1="23907" x2="21254" y2="23907"/>
                        <a14:foregroundMark x1="19861" y1="23907" x2="19861" y2="23907"/>
                        <a14:foregroundMark x1="17073" y1="24165" x2="17073" y2="24165"/>
                        <a14:foregroundMark x1="13589" y1="26992" x2="13589" y2="26992"/>
                        <a14:foregroundMark x1="12892" y1="28535" x2="12892" y2="28535"/>
                        <a14:foregroundMark x1="20557" y1="21080" x2="20557" y2="21080"/>
                        <a14:foregroundMark x1="24042" y1="16967" x2="22300" y2="20823"/>
                        <a14:foregroundMark x1="21603" y1="20308" x2="15331" y2="23393"/>
                        <a14:foregroundMark x1="21603" y1="17224" x2="25087" y2="19023"/>
                        <a14:foregroundMark x1="30314" y1="20051" x2="30314" y2="20051"/>
                      </a14:backgroundRemoval>
                    </a14:imgEffect>
                  </a14:imgLayer>
                </a14:imgProps>
              </a:ext>
              <a:ext uri="{28A0092B-C50C-407E-A947-70E740481C1C}">
                <a14:useLocalDpi xmlns:a14="http://schemas.microsoft.com/office/drawing/2010/main" val="0"/>
              </a:ext>
            </a:extLst>
          </a:blip>
          <a:stretch>
            <a:fillRect/>
          </a:stretch>
        </p:blipFill>
        <p:spPr>
          <a:xfrm>
            <a:off x="10553699" y="16669"/>
            <a:ext cx="1193721" cy="1618633"/>
          </a:xfrm>
          <a:prstGeom prst="rect">
            <a:avLst/>
          </a:prstGeom>
        </p:spPr>
      </p:pic>
      <p:pic>
        <p:nvPicPr>
          <p:cNvPr id="12" name="Resim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28166" y="616832"/>
            <a:ext cx="4333875" cy="421779"/>
          </a:xfrm>
          <a:prstGeom prst="rect">
            <a:avLst/>
          </a:prstGeom>
        </p:spPr>
      </p:pic>
    </p:spTree>
    <p:extLst>
      <p:ext uri="{BB962C8B-B14F-4D97-AF65-F5344CB8AC3E}">
        <p14:creationId xmlns:p14="http://schemas.microsoft.com/office/powerpoint/2010/main" val="3254658883"/>
      </p:ext>
    </p:extLst>
  </p:cSld>
  <p:clrMapOvr>
    <a:masterClrMapping/>
  </p:clrMapOvr>
  <mc:AlternateContent xmlns:mc="http://schemas.openxmlformats.org/markup-compatibility/2006" xmlns:p14="http://schemas.microsoft.com/office/powerpoint/2010/main">
    <mc:Choice Requires="p14">
      <p:transition spd="slow" p14:dur="2000" advTm="10709"/>
    </mc:Choice>
    <mc:Fallback xmlns="">
      <p:transition spd="slow" advTm="1070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indefinite"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0"/>
                                        <p:tgtEl>
                                          <p:spTgt spid="9"/>
                                        </p:tgtEl>
                                      </p:cBhvr>
                                    </p:animEffect>
                                    <p:anim calcmode="lin" valueType="num">
                                      <p:cBhvr>
                                        <p:cTn id="8" dur="5000" fill="hold"/>
                                        <p:tgtEl>
                                          <p:spTgt spid="9"/>
                                        </p:tgtEl>
                                        <p:attrNameLst>
                                          <p:attrName>ppt_w</p:attrName>
                                        </p:attrNameLst>
                                      </p:cBhvr>
                                      <p:tavLst>
                                        <p:tav tm="0" fmla="#ppt_w*sin(2.5*pi*$)">
                                          <p:val>
                                            <p:fltVal val="0"/>
                                          </p:val>
                                        </p:tav>
                                        <p:tav tm="100000">
                                          <p:val>
                                            <p:fltVal val="1"/>
                                          </p:val>
                                        </p:tav>
                                      </p:tavLst>
                                    </p:anim>
                                    <p:anim calcmode="lin" valueType="num">
                                      <p:cBhvr>
                                        <p:cTn id="9" dur="5000" fill="hold"/>
                                        <p:tgtEl>
                                          <p:spTgt spid="9"/>
                                        </p:tgtEl>
                                        <p:attrNameLst>
                                          <p:attrName>ppt_h</p:attrName>
                                        </p:attrNameLst>
                                      </p:cBhvr>
                                      <p:tavLst>
                                        <p:tav tm="0">
                                          <p:val>
                                            <p:strVal val="#ppt_h"/>
                                          </p:val>
                                        </p:tav>
                                        <p:tav tm="100000">
                                          <p:val>
                                            <p:strVal val="#ppt_h"/>
                                          </p:val>
                                        </p:tav>
                                      </p:tavLst>
                                    </p:anim>
                                  </p:childTnLst>
                                </p:cTn>
                              </p:par>
                              <p:par>
                                <p:cTn id="10" presetID="45" presetClass="entr" presetSubtype="0" repeatCount="indefinite"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0"/>
                                        <p:tgtEl>
                                          <p:spTgt spid="11"/>
                                        </p:tgtEl>
                                      </p:cBhvr>
                                    </p:animEffect>
                                    <p:anim calcmode="lin" valueType="num">
                                      <p:cBhvr>
                                        <p:cTn id="13" dur="5000" fill="hold"/>
                                        <p:tgtEl>
                                          <p:spTgt spid="11"/>
                                        </p:tgtEl>
                                        <p:attrNameLst>
                                          <p:attrName>ppt_w</p:attrName>
                                        </p:attrNameLst>
                                      </p:cBhvr>
                                      <p:tavLst>
                                        <p:tav tm="0" fmla="#ppt_w*sin(2.5*pi*$)">
                                          <p:val>
                                            <p:fltVal val="0"/>
                                          </p:val>
                                        </p:tav>
                                        <p:tav tm="100000">
                                          <p:val>
                                            <p:fltVal val="1"/>
                                          </p:val>
                                        </p:tav>
                                      </p:tavLst>
                                    </p:anim>
                                    <p:anim calcmode="lin" valueType="num">
                                      <p:cBhvr>
                                        <p:cTn id="14" dur="5000" fill="hold"/>
                                        <p:tgtEl>
                                          <p:spTgt spid="11"/>
                                        </p:tgtEl>
                                        <p:attrNameLst>
                                          <p:attrName>ppt_h</p:attrName>
                                        </p:attrNameLst>
                                      </p:cBhvr>
                                      <p:tavLst>
                                        <p:tav tm="0">
                                          <p:val>
                                            <p:strVal val="#ppt_h"/>
                                          </p:val>
                                        </p:tav>
                                        <p:tav tm="100000">
                                          <p:val>
                                            <p:strVal val="#ppt_h"/>
                                          </p:val>
                                        </p:tav>
                                      </p:tavLst>
                                    </p:anim>
                                  </p:childTnLst>
                                </p:cTn>
                              </p:par>
                              <p:par>
                                <p:cTn id="15" presetID="16" presetClass="entr" presetSubtype="21"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0072" y="681349"/>
            <a:ext cx="8913627" cy="4821207"/>
          </a:xfrm>
          <a:prstGeom prst="rect">
            <a:avLst/>
          </a:prstGeom>
        </p:spPr>
      </p:pic>
      <p:sp>
        <p:nvSpPr>
          <p:cNvPr id="8" name="Oval 7"/>
          <p:cNvSpPr/>
          <p:nvPr/>
        </p:nvSpPr>
        <p:spPr>
          <a:xfrm>
            <a:off x="3324393" y="3607702"/>
            <a:ext cx="875099" cy="40216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p:cNvSpPr/>
          <p:nvPr/>
        </p:nvSpPr>
        <p:spPr>
          <a:xfrm>
            <a:off x="680159" y="5821332"/>
            <a:ext cx="10283116" cy="707886"/>
          </a:xfrm>
          <a:prstGeom prst="rect">
            <a:avLst/>
          </a:prstGeom>
        </p:spPr>
        <p:txBody>
          <a:bodyPr wrap="square">
            <a:spAutoFit/>
          </a:bodyPr>
          <a:lstStyle/>
          <a:p>
            <a:r>
              <a:rPr lang="tr-TR" sz="2000" dirty="0" smtClean="0">
                <a:latin typeface="Times New Roman" panose="02020603050405020304" pitchFamily="18" charset="0"/>
                <a:cs typeface="Times New Roman" panose="02020603050405020304" pitchFamily="18" charset="0"/>
              </a:rPr>
              <a:t>İşten çıkan personelin bilgileri </a:t>
            </a:r>
            <a:r>
              <a:rPr lang="tr-TR" sz="2000" dirty="0" err="1" smtClean="0">
                <a:latin typeface="Times New Roman" panose="02020603050405020304" pitchFamily="18" charset="0"/>
                <a:cs typeface="Times New Roman" panose="02020603050405020304" pitchFamily="18" charset="0"/>
              </a:rPr>
              <a:t>exel</a:t>
            </a:r>
            <a:r>
              <a:rPr lang="tr-TR" sz="2000" dirty="0" smtClean="0">
                <a:latin typeface="Times New Roman" panose="02020603050405020304" pitchFamily="18" charset="0"/>
                <a:cs typeface="Times New Roman" panose="02020603050405020304" pitchFamily="18" charset="0"/>
              </a:rPr>
              <a:t> dosyasına kayıt yapıldıktan sonra </a:t>
            </a:r>
            <a:r>
              <a:rPr lang="tr-TR" sz="2000" b="1" dirty="0" smtClean="0">
                <a:solidFill>
                  <a:srgbClr val="FF0000"/>
                </a:solidFill>
                <a:latin typeface="Times New Roman" panose="02020603050405020304" pitchFamily="18" charset="0"/>
                <a:cs typeface="Times New Roman" panose="02020603050405020304" pitchFamily="18" charset="0"/>
              </a:rPr>
              <a:t>Dosya Seç </a:t>
            </a:r>
            <a:r>
              <a:rPr lang="tr-TR" sz="2000" dirty="0" smtClean="0">
                <a:latin typeface="Times New Roman" panose="02020603050405020304" pitchFamily="18" charset="0"/>
                <a:cs typeface="Times New Roman" panose="02020603050405020304" pitchFamily="18" charset="0"/>
              </a:rPr>
              <a:t>butonu tıklanarak hazırlanan </a:t>
            </a:r>
            <a:r>
              <a:rPr lang="tr-TR" sz="2000" dirty="0" err="1" smtClean="0">
                <a:latin typeface="Times New Roman" panose="02020603050405020304" pitchFamily="18" charset="0"/>
                <a:cs typeface="Times New Roman" panose="02020603050405020304" pitchFamily="18" charset="0"/>
              </a:rPr>
              <a:t>exel</a:t>
            </a:r>
            <a:r>
              <a:rPr lang="tr-TR" sz="2000" dirty="0" smtClean="0">
                <a:latin typeface="Times New Roman" panose="02020603050405020304" pitchFamily="18" charset="0"/>
                <a:cs typeface="Times New Roman" panose="02020603050405020304" pitchFamily="18" charset="0"/>
              </a:rPr>
              <a:t> dosyası seçilerek </a:t>
            </a:r>
            <a:r>
              <a:rPr lang="tr-TR" sz="2000" b="1" dirty="0" err="1" smtClean="0">
                <a:solidFill>
                  <a:srgbClr val="FF0000"/>
                </a:solidFill>
                <a:latin typeface="Times New Roman" panose="02020603050405020304" pitchFamily="18" charset="0"/>
                <a:cs typeface="Times New Roman" panose="02020603050405020304" pitchFamily="18" charset="0"/>
              </a:rPr>
              <a:t>Exel</a:t>
            </a:r>
            <a:r>
              <a:rPr lang="tr-TR" sz="2000" b="1" dirty="0" smtClean="0">
                <a:solidFill>
                  <a:srgbClr val="FF0000"/>
                </a:solidFill>
                <a:latin typeface="Times New Roman" panose="02020603050405020304" pitchFamily="18" charset="0"/>
                <a:cs typeface="Times New Roman" panose="02020603050405020304" pitchFamily="18" charset="0"/>
              </a:rPr>
              <a:t> Yükle</a:t>
            </a:r>
            <a:r>
              <a:rPr lang="tr-TR" sz="2000" dirty="0" smtClean="0">
                <a:latin typeface="Times New Roman" panose="02020603050405020304" pitchFamily="18" charset="0"/>
                <a:cs typeface="Times New Roman" panose="02020603050405020304" pitchFamily="18" charset="0"/>
              </a:rPr>
              <a:t> butonu tıklanarak işten çıkarma işlemleri yapılır. </a:t>
            </a:r>
            <a:endParaRPr lang="tr-TR" sz="2000" dirty="0"/>
          </a:p>
        </p:txBody>
      </p:sp>
      <p:sp>
        <p:nvSpPr>
          <p:cNvPr id="10" name="Oval 9"/>
          <p:cNvSpPr/>
          <p:nvPr/>
        </p:nvSpPr>
        <p:spPr>
          <a:xfrm>
            <a:off x="7814985" y="4181593"/>
            <a:ext cx="875099" cy="40216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2" name="Resim 11" descr="D:\KİMLİK BİLDİRME BÜRO AMİRLİĞİ\ARMALAR\Kocaeli Emn Müd_logosu.jpg"/>
          <p:cNvPicPr/>
          <p:nvPr/>
        </p:nvPicPr>
        <p:blipFill>
          <a:blip r:embed="rId3" cstate="print">
            <a:extLst>
              <a:ext uri="{BEBA8EAE-BF5A-486C-A8C5-ECC9F3942E4B}">
                <a14:imgProps xmlns:a14="http://schemas.microsoft.com/office/drawing/2010/main">
                  <a14:imgLayer r:embed="rId4">
                    <a14:imgEffect>
                      <a14:backgroundRemoval t="1389" b="100000" l="0" r="100000">
                        <a14:foregroundMark x1="23282" y1="28556" x2="84922" y2="46722"/>
                        <a14:foregroundMark x1="12306" y1="48889" x2="86585" y2="52167"/>
                        <a14:foregroundMark x1="54545" y1="12889" x2="52882" y2="78833"/>
                        <a14:foregroundMark x1="40022" y1="16222" x2="76718" y2="76667"/>
                        <a14:foregroundMark x1="71231" y1="17333" x2="17794" y2="71444"/>
                        <a14:foregroundMark x1="34257" y1="16222" x2="46840" y2="81611"/>
                        <a14:foregroundMark x1="16962" y1="38167" x2="93404" y2="57389"/>
                        <a14:foregroundMark x1="62749" y1="15667" x2="73947" y2="84889"/>
                        <a14:foregroundMark x1="78104" y1="23889" x2="27938" y2="77722"/>
                        <a14:foregroundMark x1="83315" y1="34333" x2="14246" y2="78000"/>
                        <a14:foregroundMark x1="45732" y1="14833" x2="62195" y2="84056"/>
                        <a14:foregroundMark x1="83315" y1="69500" x2="21397" y2="54944"/>
                        <a14:foregroundMark x1="16186" y1="60167" x2="82483" y2="19778"/>
                        <a14:foregroundMark x1="30432" y1="78833" x2="81098" y2="45056"/>
                        <a14:foregroundMark x1="70399" y1="67833" x2="71231" y2="79667"/>
                      </a14:backgroundRemoval>
                    </a14:imgEffect>
                  </a14:imgLayer>
                </a14:imgProps>
              </a:ext>
              <a:ext uri="{28A0092B-C50C-407E-A947-70E740481C1C}">
                <a14:useLocalDpi xmlns:a14="http://schemas.microsoft.com/office/drawing/2010/main" val="0"/>
              </a:ext>
            </a:extLst>
          </a:blip>
          <a:srcRect/>
          <a:stretch>
            <a:fillRect/>
          </a:stretch>
        </p:blipFill>
        <p:spPr bwMode="auto">
          <a:xfrm>
            <a:off x="369708" y="255270"/>
            <a:ext cx="1066800" cy="1144905"/>
          </a:xfrm>
          <a:prstGeom prst="rect">
            <a:avLst/>
          </a:prstGeom>
          <a:noFill/>
          <a:ln>
            <a:noFill/>
          </a:ln>
        </p:spPr>
      </p:pic>
      <p:pic>
        <p:nvPicPr>
          <p:cNvPr id="13" name="Resim 12"/>
          <p:cNvPicPr>
            <a:picLocks noChangeAspect="1"/>
          </p:cNvPicPr>
          <p:nvPr/>
        </p:nvPicPr>
        <p:blipFill>
          <a:blip r:embed="rId5" cstate="print">
            <a:extLst>
              <a:ext uri="{BEBA8EAE-BF5A-486C-A8C5-ECC9F3942E4B}">
                <a14:imgProps xmlns:a14="http://schemas.microsoft.com/office/drawing/2010/main">
                  <a14:imgLayer r:embed="rId6">
                    <a14:imgEffect>
                      <a14:backgroundRemoval t="6427" b="94087" l="10453" r="95122">
                        <a14:foregroundMark x1="28920" y1="15681" x2="75958" y2="17224"/>
                        <a14:foregroundMark x1="50523" y1="12339" x2="61324" y2="14653"/>
                        <a14:foregroundMark x1="20209" y1="38817" x2="24390" y2="49614"/>
                        <a14:foregroundMark x1="79443" y1="61440" x2="70383" y2="71979"/>
                        <a14:foregroundMark x1="28571" y1="60154" x2="28223" y2="70437"/>
                        <a14:foregroundMark x1="46690" y1="7712" x2="34146" y2="10283"/>
                        <a14:foregroundMark x1="31010" y1="11825" x2="24042" y2="14910"/>
                        <a14:foregroundMark x1="49477" y1="7198" x2="58885" y2="7198"/>
                        <a14:foregroundMark x1="59930" y1="7712" x2="68990" y2="9254"/>
                        <a14:foregroundMark x1="70732" y1="10026" x2="78049" y2="13111"/>
                        <a14:foregroundMark x1="79443" y1="14396" x2="83624" y2="16452"/>
                        <a14:foregroundMark x1="82230" y1="18509" x2="82927" y2="20308"/>
                        <a14:foregroundMark x1="83972" y1="20823" x2="90592" y2="29049"/>
                        <a14:foregroundMark x1="90592" y1="26735" x2="90592" y2="26735"/>
                        <a14:foregroundMark x1="92683" y1="27249" x2="92683" y2="27249"/>
                        <a14:foregroundMark x1="89199" y1="22622" x2="89199" y2="22622"/>
                        <a14:foregroundMark x1="85714" y1="21080" x2="85714" y2="21080"/>
                        <a14:foregroundMark x1="90592" y1="30848" x2="90592" y2="30848"/>
                        <a14:foregroundMark x1="91289" y1="30848" x2="91289" y2="30848"/>
                        <a14:foregroundMark x1="91638" y1="32391" x2="91638" y2="32391"/>
                        <a14:foregroundMark x1="92683" y1="34961" x2="92683" y2="34961"/>
                        <a14:foregroundMark x1="92334" y1="35219" x2="93031" y2="41388"/>
                        <a14:foregroundMark x1="92334" y1="42416" x2="91986" y2="47044"/>
                        <a14:foregroundMark x1="90941" y1="49100" x2="87456" y2="54756"/>
                        <a14:foregroundMark x1="87456" y1="55013" x2="80139" y2="62468"/>
                        <a14:foregroundMark x1="81185" y1="62468" x2="82927" y2="66324"/>
                        <a14:foregroundMark x1="82927" y1="66324" x2="79791" y2="66324"/>
                        <a14:foregroundMark x1="79791" y1="66324" x2="70383" y2="82262"/>
                        <a14:foregroundMark x1="69686" y1="82262" x2="60976" y2="87918"/>
                        <a14:foregroundMark x1="68990" y1="84576" x2="68990" y2="84576"/>
                        <a14:foregroundMark x1="66899" y1="85090" x2="66899" y2="85090"/>
                        <a14:foregroundMark x1="65854" y1="86375" x2="65854" y2="86375"/>
                        <a14:foregroundMark x1="56446" y1="87404" x2="56446" y2="87404"/>
                        <a14:foregroundMark x1="47387" y1="86889" x2="47387" y2="86889"/>
                        <a14:foregroundMark x1="51568" y1="90231" x2="51568" y2="90231"/>
                        <a14:foregroundMark x1="52613" y1="92031" x2="52613" y2="92031"/>
                        <a14:foregroundMark x1="41812" y1="87404" x2="41812" y2="87404"/>
                        <a14:foregroundMark x1="43902" y1="88175" x2="43902" y2="88175"/>
                        <a14:foregroundMark x1="39373" y1="86375" x2="39373" y2="86375"/>
                        <a14:foregroundMark x1="37631" y1="85090" x2="37631" y2="85090"/>
                        <a14:foregroundMark x1="35192" y1="82005" x2="35192" y2="82005"/>
                        <a14:foregroundMark x1="31707" y1="78406" x2="31707" y2="78149"/>
                        <a14:foregroundMark x1="29268" y1="72494" x2="31359" y2="77378"/>
                        <a14:foregroundMark x1="32753" y1="79434" x2="37282" y2="85090"/>
                        <a14:foregroundMark x1="24042" y1="62211" x2="24042" y2="62211"/>
                        <a14:foregroundMark x1="23693" y1="64524" x2="23693" y2="64524"/>
                        <a14:foregroundMark x1="22300" y1="65810" x2="22300" y2="65810"/>
                        <a14:foregroundMark x1="23693" y1="66324" x2="23693" y2="66324"/>
                        <a14:foregroundMark x1="25436" y1="67095" x2="25436" y2="67095"/>
                        <a14:foregroundMark x1="26829" y1="68638" x2="26829" y2="68638"/>
                        <a14:foregroundMark x1="23345" y1="60925" x2="15679" y2="51414"/>
                        <a14:foregroundMark x1="14983" y1="51414" x2="11847" y2="38046"/>
                        <a14:foregroundMark x1="12195" y1="37275" x2="16376" y2="26992"/>
                        <a14:foregroundMark x1="21254" y1="23907" x2="21254" y2="23907"/>
                        <a14:foregroundMark x1="19861" y1="23907" x2="19861" y2="23907"/>
                        <a14:foregroundMark x1="17073" y1="24165" x2="17073" y2="24165"/>
                        <a14:foregroundMark x1="13589" y1="26992" x2="13589" y2="26992"/>
                        <a14:foregroundMark x1="12892" y1="28535" x2="12892" y2="28535"/>
                        <a14:foregroundMark x1="20557" y1="21080" x2="20557" y2="21080"/>
                        <a14:foregroundMark x1="24042" y1="16967" x2="22300" y2="20823"/>
                        <a14:foregroundMark x1="21603" y1="20308" x2="15331" y2="23393"/>
                        <a14:foregroundMark x1="21603" y1="17224" x2="25087" y2="19023"/>
                        <a14:foregroundMark x1="30314" y1="20051" x2="30314" y2="20051"/>
                      </a14:backgroundRemoval>
                    </a14:imgEffect>
                  </a14:imgLayer>
                </a14:imgProps>
              </a:ext>
              <a:ext uri="{28A0092B-C50C-407E-A947-70E740481C1C}">
                <a14:useLocalDpi xmlns:a14="http://schemas.microsoft.com/office/drawing/2010/main" val="0"/>
              </a:ext>
            </a:extLst>
          </a:blip>
          <a:stretch>
            <a:fillRect/>
          </a:stretch>
        </p:blipFill>
        <p:spPr>
          <a:xfrm>
            <a:off x="10553699" y="16669"/>
            <a:ext cx="1193721" cy="1618633"/>
          </a:xfrm>
          <a:prstGeom prst="rect">
            <a:avLst/>
          </a:prstGeom>
        </p:spPr>
      </p:pic>
      <p:pic>
        <p:nvPicPr>
          <p:cNvPr id="14" name="Resim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61942" y="237408"/>
            <a:ext cx="4333875" cy="421779"/>
          </a:xfrm>
          <a:prstGeom prst="rect">
            <a:avLst/>
          </a:prstGeom>
        </p:spPr>
      </p:pic>
    </p:spTree>
    <p:extLst>
      <p:ext uri="{BB962C8B-B14F-4D97-AF65-F5344CB8AC3E}">
        <p14:creationId xmlns:p14="http://schemas.microsoft.com/office/powerpoint/2010/main" val="2023430122"/>
      </p:ext>
    </p:extLst>
  </p:cSld>
  <p:clrMapOvr>
    <a:masterClrMapping/>
  </p:clrMapOvr>
  <mc:AlternateContent xmlns:mc="http://schemas.openxmlformats.org/markup-compatibility/2006" xmlns:p14="http://schemas.microsoft.com/office/powerpoint/2010/main">
    <mc:Choice Requires="p14">
      <p:transition spd="slow" p14:dur="2000" advTm="10901"/>
    </mc:Choice>
    <mc:Fallback xmlns="">
      <p:transition spd="slow" advTm="1090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indefinite"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0"/>
                                        <p:tgtEl>
                                          <p:spTgt spid="12"/>
                                        </p:tgtEl>
                                      </p:cBhvr>
                                    </p:animEffect>
                                    <p:anim calcmode="lin" valueType="num">
                                      <p:cBhvr>
                                        <p:cTn id="8" dur="5000" fill="hold"/>
                                        <p:tgtEl>
                                          <p:spTgt spid="12"/>
                                        </p:tgtEl>
                                        <p:attrNameLst>
                                          <p:attrName>ppt_w</p:attrName>
                                        </p:attrNameLst>
                                      </p:cBhvr>
                                      <p:tavLst>
                                        <p:tav tm="0" fmla="#ppt_w*sin(2.5*pi*$)">
                                          <p:val>
                                            <p:fltVal val="0"/>
                                          </p:val>
                                        </p:tav>
                                        <p:tav tm="100000">
                                          <p:val>
                                            <p:fltVal val="1"/>
                                          </p:val>
                                        </p:tav>
                                      </p:tavLst>
                                    </p:anim>
                                    <p:anim calcmode="lin" valueType="num">
                                      <p:cBhvr>
                                        <p:cTn id="9" dur="5000" fill="hold"/>
                                        <p:tgtEl>
                                          <p:spTgt spid="12"/>
                                        </p:tgtEl>
                                        <p:attrNameLst>
                                          <p:attrName>ppt_h</p:attrName>
                                        </p:attrNameLst>
                                      </p:cBhvr>
                                      <p:tavLst>
                                        <p:tav tm="0">
                                          <p:val>
                                            <p:strVal val="#ppt_h"/>
                                          </p:val>
                                        </p:tav>
                                        <p:tav tm="100000">
                                          <p:val>
                                            <p:strVal val="#ppt_h"/>
                                          </p:val>
                                        </p:tav>
                                      </p:tavLst>
                                    </p:anim>
                                  </p:childTnLst>
                                </p:cTn>
                              </p:par>
                              <p:par>
                                <p:cTn id="10" presetID="45" presetClass="entr" presetSubtype="0" repeatCount="indefinite"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0"/>
                                        <p:tgtEl>
                                          <p:spTgt spid="13"/>
                                        </p:tgtEl>
                                      </p:cBhvr>
                                    </p:animEffect>
                                    <p:anim calcmode="lin" valueType="num">
                                      <p:cBhvr>
                                        <p:cTn id="13" dur="5000" fill="hold"/>
                                        <p:tgtEl>
                                          <p:spTgt spid="13"/>
                                        </p:tgtEl>
                                        <p:attrNameLst>
                                          <p:attrName>ppt_w</p:attrName>
                                        </p:attrNameLst>
                                      </p:cBhvr>
                                      <p:tavLst>
                                        <p:tav tm="0" fmla="#ppt_w*sin(2.5*pi*$)">
                                          <p:val>
                                            <p:fltVal val="0"/>
                                          </p:val>
                                        </p:tav>
                                        <p:tav tm="100000">
                                          <p:val>
                                            <p:fltVal val="1"/>
                                          </p:val>
                                        </p:tav>
                                      </p:tavLst>
                                    </p:anim>
                                    <p:anim calcmode="lin" valueType="num">
                                      <p:cBhvr>
                                        <p:cTn id="14" dur="5000" fill="hold"/>
                                        <p:tgtEl>
                                          <p:spTgt spid="13"/>
                                        </p:tgtEl>
                                        <p:attrNameLst>
                                          <p:attrName>ppt_h</p:attrName>
                                        </p:attrNameLst>
                                      </p:cBhvr>
                                      <p:tavLst>
                                        <p:tav tm="0">
                                          <p:val>
                                            <p:strVal val="#ppt_h"/>
                                          </p:val>
                                        </p:tav>
                                        <p:tav tm="100000">
                                          <p:val>
                                            <p:strVal val="#ppt_h"/>
                                          </p:val>
                                        </p:tav>
                                      </p:tavLst>
                                    </p:anim>
                                  </p:childTnLst>
                                </p:cTn>
                              </p:par>
                              <p:par>
                                <p:cTn id="15" presetID="16" presetClass="entr" presetSubtype="21"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6450" y="967578"/>
            <a:ext cx="7485559" cy="4670718"/>
          </a:xfrm>
          <a:prstGeom prst="rect">
            <a:avLst/>
          </a:prstGeom>
        </p:spPr>
      </p:pic>
      <p:sp>
        <p:nvSpPr>
          <p:cNvPr id="6" name="Oval 5"/>
          <p:cNvSpPr/>
          <p:nvPr/>
        </p:nvSpPr>
        <p:spPr>
          <a:xfrm>
            <a:off x="4043958" y="2237126"/>
            <a:ext cx="1023342" cy="31557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Metin kutusu 9"/>
          <p:cNvSpPr txBox="1"/>
          <p:nvPr/>
        </p:nvSpPr>
        <p:spPr>
          <a:xfrm>
            <a:off x="440506" y="5638296"/>
            <a:ext cx="10710053" cy="830997"/>
          </a:xfrm>
          <a:prstGeom prst="rect">
            <a:avLst/>
          </a:prstGeom>
          <a:noFill/>
        </p:spPr>
        <p:txBody>
          <a:bodyPr wrap="square" rtlCol="0">
            <a:spAutoFit/>
          </a:bodyPr>
          <a:lstStyle/>
          <a:p>
            <a:pPr algn="just"/>
            <a:r>
              <a:rPr lang="tr-TR" sz="2400" dirty="0" smtClean="0">
                <a:latin typeface="Times New Roman" panose="02020603050405020304" pitchFamily="18" charset="0"/>
                <a:cs typeface="Times New Roman" panose="02020603050405020304" pitchFamily="18" charset="0"/>
              </a:rPr>
              <a:t>İşyerinizde aktif çalışan ya da daha önce çalışmış olan kişileri görmek, liste almak için </a:t>
            </a:r>
            <a:r>
              <a:rPr lang="tr-TR" sz="2400" b="1" dirty="0" smtClean="0">
                <a:solidFill>
                  <a:srgbClr val="FF0000"/>
                </a:solidFill>
                <a:latin typeface="Times New Roman" panose="02020603050405020304" pitchFamily="18" charset="0"/>
                <a:cs typeface="Times New Roman" panose="02020603050405020304" pitchFamily="18" charset="0"/>
              </a:rPr>
              <a:t>Çalışan Sorgu Ekranı </a:t>
            </a:r>
            <a:r>
              <a:rPr lang="tr-TR" sz="2400" dirty="0" smtClean="0">
                <a:latin typeface="Times New Roman" panose="02020603050405020304" pitchFamily="18" charset="0"/>
                <a:cs typeface="Times New Roman" panose="02020603050405020304" pitchFamily="18" charset="0"/>
              </a:rPr>
              <a:t>butonu tıklanarak sorgulama ekranına geçilir.</a:t>
            </a:r>
            <a:endParaRPr lang="tr-TR" sz="2400" dirty="0">
              <a:latin typeface="Times New Roman" panose="02020603050405020304" pitchFamily="18" charset="0"/>
              <a:cs typeface="Times New Roman" panose="02020603050405020304" pitchFamily="18" charset="0"/>
            </a:endParaRPr>
          </a:p>
        </p:txBody>
      </p:sp>
      <p:pic>
        <p:nvPicPr>
          <p:cNvPr id="8" name="Resim 7" descr="D:\KİMLİK BİLDİRME BÜRO AMİRLİĞİ\ARMALAR\Kocaeli Emn Müd_logosu.jpg"/>
          <p:cNvPicPr/>
          <p:nvPr/>
        </p:nvPicPr>
        <p:blipFill>
          <a:blip r:embed="rId3" cstate="print">
            <a:extLst>
              <a:ext uri="{BEBA8EAE-BF5A-486C-A8C5-ECC9F3942E4B}">
                <a14:imgProps xmlns:a14="http://schemas.microsoft.com/office/drawing/2010/main">
                  <a14:imgLayer r:embed="rId4">
                    <a14:imgEffect>
                      <a14:backgroundRemoval t="1389" b="100000" l="0" r="100000">
                        <a14:foregroundMark x1="23282" y1="28556" x2="84922" y2="46722"/>
                        <a14:foregroundMark x1="12306" y1="48889" x2="86585" y2="52167"/>
                        <a14:foregroundMark x1="54545" y1="12889" x2="52882" y2="78833"/>
                        <a14:foregroundMark x1="40022" y1="16222" x2="76718" y2="76667"/>
                        <a14:foregroundMark x1="71231" y1="17333" x2="17794" y2="71444"/>
                        <a14:foregroundMark x1="34257" y1="16222" x2="46840" y2="81611"/>
                        <a14:foregroundMark x1="16962" y1="38167" x2="93404" y2="57389"/>
                        <a14:foregroundMark x1="62749" y1="15667" x2="73947" y2="84889"/>
                        <a14:foregroundMark x1="78104" y1="23889" x2="27938" y2="77722"/>
                        <a14:foregroundMark x1="83315" y1="34333" x2="14246" y2="78000"/>
                        <a14:foregroundMark x1="45732" y1="14833" x2="62195" y2="84056"/>
                        <a14:foregroundMark x1="83315" y1="69500" x2="21397" y2="54944"/>
                        <a14:foregroundMark x1="16186" y1="60167" x2="82483" y2="19778"/>
                        <a14:foregroundMark x1="30432" y1="78833" x2="81098" y2="45056"/>
                        <a14:foregroundMark x1="70399" y1="67833" x2="71231" y2="79667"/>
                      </a14:backgroundRemoval>
                    </a14:imgEffect>
                  </a14:imgLayer>
                </a14:imgProps>
              </a:ext>
              <a:ext uri="{28A0092B-C50C-407E-A947-70E740481C1C}">
                <a14:useLocalDpi xmlns:a14="http://schemas.microsoft.com/office/drawing/2010/main" val="0"/>
              </a:ext>
            </a:extLst>
          </a:blip>
          <a:srcRect/>
          <a:stretch>
            <a:fillRect/>
          </a:stretch>
        </p:blipFill>
        <p:spPr bwMode="auto">
          <a:xfrm>
            <a:off x="369708" y="255270"/>
            <a:ext cx="1066800" cy="1144905"/>
          </a:xfrm>
          <a:prstGeom prst="rect">
            <a:avLst/>
          </a:prstGeom>
          <a:noFill/>
          <a:ln>
            <a:noFill/>
          </a:ln>
        </p:spPr>
      </p:pic>
      <p:pic>
        <p:nvPicPr>
          <p:cNvPr id="12" name="Resim 11"/>
          <p:cNvPicPr>
            <a:picLocks noChangeAspect="1"/>
          </p:cNvPicPr>
          <p:nvPr/>
        </p:nvPicPr>
        <p:blipFill>
          <a:blip r:embed="rId5" cstate="print">
            <a:extLst>
              <a:ext uri="{BEBA8EAE-BF5A-486C-A8C5-ECC9F3942E4B}">
                <a14:imgProps xmlns:a14="http://schemas.microsoft.com/office/drawing/2010/main">
                  <a14:imgLayer r:embed="rId6">
                    <a14:imgEffect>
                      <a14:backgroundRemoval t="6427" b="94087" l="10453" r="95122">
                        <a14:foregroundMark x1="28920" y1="15681" x2="75958" y2="17224"/>
                        <a14:foregroundMark x1="50523" y1="12339" x2="61324" y2="14653"/>
                        <a14:foregroundMark x1="20209" y1="38817" x2="24390" y2="49614"/>
                        <a14:foregroundMark x1="79443" y1="61440" x2="70383" y2="71979"/>
                        <a14:foregroundMark x1="28571" y1="60154" x2="28223" y2="70437"/>
                        <a14:foregroundMark x1="46690" y1="7712" x2="34146" y2="10283"/>
                        <a14:foregroundMark x1="31010" y1="11825" x2="24042" y2="14910"/>
                        <a14:foregroundMark x1="49477" y1="7198" x2="58885" y2="7198"/>
                        <a14:foregroundMark x1="59930" y1="7712" x2="68990" y2="9254"/>
                        <a14:foregroundMark x1="70732" y1="10026" x2="78049" y2="13111"/>
                        <a14:foregroundMark x1="79443" y1="14396" x2="83624" y2="16452"/>
                        <a14:foregroundMark x1="82230" y1="18509" x2="82927" y2="20308"/>
                        <a14:foregroundMark x1="83972" y1="20823" x2="90592" y2="29049"/>
                        <a14:foregroundMark x1="90592" y1="26735" x2="90592" y2="26735"/>
                        <a14:foregroundMark x1="92683" y1="27249" x2="92683" y2="27249"/>
                        <a14:foregroundMark x1="89199" y1="22622" x2="89199" y2="22622"/>
                        <a14:foregroundMark x1="85714" y1="21080" x2="85714" y2="21080"/>
                        <a14:foregroundMark x1="90592" y1="30848" x2="90592" y2="30848"/>
                        <a14:foregroundMark x1="91289" y1="30848" x2="91289" y2="30848"/>
                        <a14:foregroundMark x1="91638" y1="32391" x2="91638" y2="32391"/>
                        <a14:foregroundMark x1="92683" y1="34961" x2="92683" y2="34961"/>
                        <a14:foregroundMark x1="92334" y1="35219" x2="93031" y2="41388"/>
                        <a14:foregroundMark x1="92334" y1="42416" x2="91986" y2="47044"/>
                        <a14:foregroundMark x1="90941" y1="49100" x2="87456" y2="54756"/>
                        <a14:foregroundMark x1="87456" y1="55013" x2="80139" y2="62468"/>
                        <a14:foregroundMark x1="81185" y1="62468" x2="82927" y2="66324"/>
                        <a14:foregroundMark x1="82927" y1="66324" x2="79791" y2="66324"/>
                        <a14:foregroundMark x1="79791" y1="66324" x2="70383" y2="82262"/>
                        <a14:foregroundMark x1="69686" y1="82262" x2="60976" y2="87918"/>
                        <a14:foregroundMark x1="68990" y1="84576" x2="68990" y2="84576"/>
                        <a14:foregroundMark x1="66899" y1="85090" x2="66899" y2="85090"/>
                        <a14:foregroundMark x1="65854" y1="86375" x2="65854" y2="86375"/>
                        <a14:foregroundMark x1="56446" y1="87404" x2="56446" y2="87404"/>
                        <a14:foregroundMark x1="47387" y1="86889" x2="47387" y2="86889"/>
                        <a14:foregroundMark x1="51568" y1="90231" x2="51568" y2="90231"/>
                        <a14:foregroundMark x1="52613" y1="92031" x2="52613" y2="92031"/>
                        <a14:foregroundMark x1="41812" y1="87404" x2="41812" y2="87404"/>
                        <a14:foregroundMark x1="43902" y1="88175" x2="43902" y2="88175"/>
                        <a14:foregroundMark x1="39373" y1="86375" x2="39373" y2="86375"/>
                        <a14:foregroundMark x1="37631" y1="85090" x2="37631" y2="85090"/>
                        <a14:foregroundMark x1="35192" y1="82005" x2="35192" y2="82005"/>
                        <a14:foregroundMark x1="31707" y1="78406" x2="31707" y2="78149"/>
                        <a14:foregroundMark x1="29268" y1="72494" x2="31359" y2="77378"/>
                        <a14:foregroundMark x1="32753" y1="79434" x2="37282" y2="85090"/>
                        <a14:foregroundMark x1="24042" y1="62211" x2="24042" y2="62211"/>
                        <a14:foregroundMark x1="23693" y1="64524" x2="23693" y2="64524"/>
                        <a14:foregroundMark x1="22300" y1="65810" x2="22300" y2="65810"/>
                        <a14:foregroundMark x1="23693" y1="66324" x2="23693" y2="66324"/>
                        <a14:foregroundMark x1="25436" y1="67095" x2="25436" y2="67095"/>
                        <a14:foregroundMark x1="26829" y1="68638" x2="26829" y2="68638"/>
                        <a14:foregroundMark x1="23345" y1="60925" x2="15679" y2="51414"/>
                        <a14:foregroundMark x1="14983" y1="51414" x2="11847" y2="38046"/>
                        <a14:foregroundMark x1="12195" y1="37275" x2="16376" y2="26992"/>
                        <a14:foregroundMark x1="21254" y1="23907" x2="21254" y2="23907"/>
                        <a14:foregroundMark x1="19861" y1="23907" x2="19861" y2="23907"/>
                        <a14:foregroundMark x1="17073" y1="24165" x2="17073" y2="24165"/>
                        <a14:foregroundMark x1="13589" y1="26992" x2="13589" y2="26992"/>
                        <a14:foregroundMark x1="12892" y1="28535" x2="12892" y2="28535"/>
                        <a14:foregroundMark x1="20557" y1="21080" x2="20557" y2="21080"/>
                        <a14:foregroundMark x1="24042" y1="16967" x2="22300" y2="20823"/>
                        <a14:foregroundMark x1="21603" y1="20308" x2="15331" y2="23393"/>
                        <a14:foregroundMark x1="21603" y1="17224" x2="25087" y2="19023"/>
                        <a14:foregroundMark x1="30314" y1="20051" x2="30314" y2="20051"/>
                      </a14:backgroundRemoval>
                    </a14:imgEffect>
                  </a14:imgLayer>
                </a14:imgProps>
              </a:ext>
              <a:ext uri="{28A0092B-C50C-407E-A947-70E740481C1C}">
                <a14:useLocalDpi xmlns:a14="http://schemas.microsoft.com/office/drawing/2010/main" val="0"/>
              </a:ext>
            </a:extLst>
          </a:blip>
          <a:stretch>
            <a:fillRect/>
          </a:stretch>
        </p:blipFill>
        <p:spPr>
          <a:xfrm>
            <a:off x="10553699" y="16669"/>
            <a:ext cx="1193721" cy="1618633"/>
          </a:xfrm>
          <a:prstGeom prst="rect">
            <a:avLst/>
          </a:prstGeom>
        </p:spPr>
      </p:pic>
      <p:pic>
        <p:nvPicPr>
          <p:cNvPr id="13" name="Resim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28166" y="363813"/>
            <a:ext cx="4333875" cy="421779"/>
          </a:xfrm>
          <a:prstGeom prst="rect">
            <a:avLst/>
          </a:prstGeom>
        </p:spPr>
      </p:pic>
    </p:spTree>
    <p:extLst>
      <p:ext uri="{BB962C8B-B14F-4D97-AF65-F5344CB8AC3E}">
        <p14:creationId xmlns:p14="http://schemas.microsoft.com/office/powerpoint/2010/main" val="2254209741"/>
      </p:ext>
    </p:extLst>
  </p:cSld>
  <p:clrMapOvr>
    <a:masterClrMapping/>
  </p:clrMapOvr>
  <mc:AlternateContent xmlns:mc="http://schemas.openxmlformats.org/markup-compatibility/2006" xmlns:p14="http://schemas.microsoft.com/office/powerpoint/2010/main">
    <mc:Choice Requires="p14">
      <p:transition spd="slow" p14:dur="2000" advTm="10900"/>
    </mc:Choice>
    <mc:Fallback xmlns="">
      <p:transition spd="slow" advTm="109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indefinite"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0"/>
                                        <p:tgtEl>
                                          <p:spTgt spid="8"/>
                                        </p:tgtEl>
                                      </p:cBhvr>
                                    </p:animEffect>
                                    <p:anim calcmode="lin" valueType="num">
                                      <p:cBhvr>
                                        <p:cTn id="8" dur="5000" fill="hold"/>
                                        <p:tgtEl>
                                          <p:spTgt spid="8"/>
                                        </p:tgtEl>
                                        <p:attrNameLst>
                                          <p:attrName>ppt_w</p:attrName>
                                        </p:attrNameLst>
                                      </p:cBhvr>
                                      <p:tavLst>
                                        <p:tav tm="0" fmla="#ppt_w*sin(2.5*pi*$)">
                                          <p:val>
                                            <p:fltVal val="0"/>
                                          </p:val>
                                        </p:tav>
                                        <p:tav tm="100000">
                                          <p:val>
                                            <p:fltVal val="1"/>
                                          </p:val>
                                        </p:tav>
                                      </p:tavLst>
                                    </p:anim>
                                    <p:anim calcmode="lin" valueType="num">
                                      <p:cBhvr>
                                        <p:cTn id="9" dur="5000" fill="hold"/>
                                        <p:tgtEl>
                                          <p:spTgt spid="8"/>
                                        </p:tgtEl>
                                        <p:attrNameLst>
                                          <p:attrName>ppt_h</p:attrName>
                                        </p:attrNameLst>
                                      </p:cBhvr>
                                      <p:tavLst>
                                        <p:tav tm="0">
                                          <p:val>
                                            <p:strVal val="#ppt_h"/>
                                          </p:val>
                                        </p:tav>
                                        <p:tav tm="100000">
                                          <p:val>
                                            <p:strVal val="#ppt_h"/>
                                          </p:val>
                                        </p:tav>
                                      </p:tavLst>
                                    </p:anim>
                                  </p:childTnLst>
                                </p:cTn>
                              </p:par>
                              <p:par>
                                <p:cTn id="10" presetID="45" presetClass="entr" presetSubtype="0" repeatCount="indefinite"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0"/>
                                        <p:tgtEl>
                                          <p:spTgt spid="12"/>
                                        </p:tgtEl>
                                      </p:cBhvr>
                                    </p:animEffect>
                                    <p:anim calcmode="lin" valueType="num">
                                      <p:cBhvr>
                                        <p:cTn id="13" dur="5000" fill="hold"/>
                                        <p:tgtEl>
                                          <p:spTgt spid="12"/>
                                        </p:tgtEl>
                                        <p:attrNameLst>
                                          <p:attrName>ppt_w</p:attrName>
                                        </p:attrNameLst>
                                      </p:cBhvr>
                                      <p:tavLst>
                                        <p:tav tm="0" fmla="#ppt_w*sin(2.5*pi*$)">
                                          <p:val>
                                            <p:fltVal val="0"/>
                                          </p:val>
                                        </p:tav>
                                        <p:tav tm="100000">
                                          <p:val>
                                            <p:fltVal val="1"/>
                                          </p:val>
                                        </p:tav>
                                      </p:tavLst>
                                    </p:anim>
                                    <p:anim calcmode="lin" valueType="num">
                                      <p:cBhvr>
                                        <p:cTn id="14" dur="5000" fill="hold"/>
                                        <p:tgtEl>
                                          <p:spTgt spid="12"/>
                                        </p:tgtEl>
                                        <p:attrNameLst>
                                          <p:attrName>ppt_h</p:attrName>
                                        </p:attrNameLst>
                                      </p:cBhvr>
                                      <p:tavLst>
                                        <p:tav tm="0">
                                          <p:val>
                                            <p:strVal val="#ppt_h"/>
                                          </p:val>
                                        </p:tav>
                                        <p:tav tm="100000">
                                          <p:val>
                                            <p:strVal val="#ppt_h"/>
                                          </p:val>
                                        </p:tav>
                                      </p:tavLst>
                                    </p:anim>
                                  </p:childTnLst>
                                </p:cTn>
                              </p:par>
                              <p:par>
                                <p:cTn id="15" presetID="16" presetClass="entr" presetSubtype="21"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p:cNvSpPr txBox="1"/>
          <p:nvPr/>
        </p:nvSpPr>
        <p:spPr>
          <a:xfrm>
            <a:off x="767571" y="5281059"/>
            <a:ext cx="10710053" cy="1200329"/>
          </a:xfrm>
          <a:prstGeom prst="rect">
            <a:avLst/>
          </a:prstGeom>
          <a:noFill/>
        </p:spPr>
        <p:txBody>
          <a:bodyPr wrap="square" rtlCol="0">
            <a:spAutoFit/>
          </a:bodyPr>
          <a:lstStyle/>
          <a:p>
            <a:pPr algn="just"/>
            <a:r>
              <a:rPr lang="tr-TR" sz="2400" dirty="0" smtClean="0">
                <a:latin typeface="Times New Roman" panose="02020603050405020304" pitchFamily="18" charset="0"/>
                <a:cs typeface="Times New Roman" panose="02020603050405020304" pitchFamily="18" charset="0"/>
              </a:rPr>
              <a:t>İşyerinizde aktif çalışan ya da daha önce çalışmış olan kişileri görmek, liste almak için </a:t>
            </a:r>
            <a:r>
              <a:rPr lang="tr-TR" sz="2400" b="1" dirty="0" smtClean="0">
                <a:solidFill>
                  <a:srgbClr val="FF0000"/>
                </a:solidFill>
                <a:latin typeface="Times New Roman" panose="02020603050405020304" pitchFamily="18" charset="0"/>
                <a:cs typeface="Times New Roman" panose="02020603050405020304" pitchFamily="18" charset="0"/>
              </a:rPr>
              <a:t>ilk tarih</a:t>
            </a:r>
            <a:r>
              <a:rPr lang="tr-TR" sz="2400" dirty="0" smtClean="0">
                <a:latin typeface="Times New Roman" panose="02020603050405020304" pitchFamily="18" charset="0"/>
                <a:cs typeface="Times New Roman" panose="02020603050405020304" pitchFamily="18" charset="0"/>
              </a:rPr>
              <a:t> ve </a:t>
            </a:r>
            <a:r>
              <a:rPr lang="tr-TR" sz="2400" b="1" dirty="0" smtClean="0">
                <a:solidFill>
                  <a:srgbClr val="FF0000"/>
                </a:solidFill>
                <a:latin typeface="Times New Roman" panose="02020603050405020304" pitchFamily="18" charset="0"/>
                <a:cs typeface="Times New Roman" panose="02020603050405020304" pitchFamily="18" charset="0"/>
              </a:rPr>
              <a:t>son tarih </a:t>
            </a:r>
            <a:r>
              <a:rPr lang="tr-TR" sz="2400" dirty="0" smtClean="0">
                <a:latin typeface="Times New Roman" panose="02020603050405020304" pitchFamily="18" charset="0"/>
                <a:cs typeface="Times New Roman" panose="02020603050405020304" pitchFamily="18" charset="0"/>
              </a:rPr>
              <a:t>aralığı seçilerek</a:t>
            </a:r>
            <a:r>
              <a:rPr lang="tr-TR" sz="2400" b="1" dirty="0" smtClean="0">
                <a:solidFill>
                  <a:srgbClr val="FF0000"/>
                </a:solidFill>
                <a:latin typeface="Times New Roman" panose="02020603050405020304" pitchFamily="18" charset="0"/>
                <a:cs typeface="Times New Roman" panose="02020603050405020304" pitchFamily="18" charset="0"/>
              </a:rPr>
              <a:t> sorgula</a:t>
            </a:r>
            <a:r>
              <a:rPr lang="tr-TR" sz="2400" dirty="0" smtClean="0">
                <a:latin typeface="Times New Roman" panose="02020603050405020304" pitchFamily="18" charset="0"/>
                <a:cs typeface="Times New Roman" panose="02020603050405020304" pitchFamily="18" charset="0"/>
              </a:rPr>
              <a:t> butonuna tıklanarak belirlenen tarih aralığında çalışan personelin sorgulama işlemi yapılır. </a:t>
            </a:r>
            <a:endParaRPr lang="tr-TR" sz="2400" dirty="0">
              <a:latin typeface="Times New Roman" panose="02020603050405020304" pitchFamily="18" charset="0"/>
              <a:cs typeface="Times New Roman" panose="02020603050405020304" pitchFamily="18" charset="0"/>
            </a:endParaRP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1254" y="761047"/>
            <a:ext cx="8267699" cy="4409403"/>
          </a:xfrm>
          <a:prstGeom prst="rect">
            <a:avLst/>
          </a:prstGeom>
        </p:spPr>
      </p:pic>
      <p:sp>
        <p:nvSpPr>
          <p:cNvPr id="9" name="Oval 8"/>
          <p:cNvSpPr/>
          <p:nvPr/>
        </p:nvSpPr>
        <p:spPr>
          <a:xfrm>
            <a:off x="3424833" y="3300394"/>
            <a:ext cx="2433042" cy="40483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Oval 9"/>
          <p:cNvSpPr/>
          <p:nvPr/>
        </p:nvSpPr>
        <p:spPr>
          <a:xfrm>
            <a:off x="6122597" y="3300394"/>
            <a:ext cx="2433042" cy="40483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Resim 10" descr="D:\KİMLİK BİLDİRME BÜRO AMİRLİĞİ\ARMALAR\Kocaeli Emn Müd_logosu.jpg"/>
          <p:cNvPicPr/>
          <p:nvPr/>
        </p:nvPicPr>
        <p:blipFill>
          <a:blip r:embed="rId3" cstate="print">
            <a:extLst>
              <a:ext uri="{BEBA8EAE-BF5A-486C-A8C5-ECC9F3942E4B}">
                <a14:imgProps xmlns:a14="http://schemas.microsoft.com/office/drawing/2010/main">
                  <a14:imgLayer r:embed="rId4">
                    <a14:imgEffect>
                      <a14:backgroundRemoval t="1389" b="100000" l="0" r="100000">
                        <a14:foregroundMark x1="23282" y1="28556" x2="84922" y2="46722"/>
                        <a14:foregroundMark x1="12306" y1="48889" x2="86585" y2="52167"/>
                        <a14:foregroundMark x1="54545" y1="12889" x2="52882" y2="78833"/>
                        <a14:foregroundMark x1="40022" y1="16222" x2="76718" y2="76667"/>
                        <a14:foregroundMark x1="71231" y1="17333" x2="17794" y2="71444"/>
                        <a14:foregroundMark x1="34257" y1="16222" x2="46840" y2="81611"/>
                        <a14:foregroundMark x1="16962" y1="38167" x2="93404" y2="57389"/>
                        <a14:foregroundMark x1="62749" y1="15667" x2="73947" y2="84889"/>
                        <a14:foregroundMark x1="78104" y1="23889" x2="27938" y2="77722"/>
                        <a14:foregroundMark x1="83315" y1="34333" x2="14246" y2="78000"/>
                        <a14:foregroundMark x1="45732" y1="14833" x2="62195" y2="84056"/>
                        <a14:foregroundMark x1="83315" y1="69500" x2="21397" y2="54944"/>
                        <a14:foregroundMark x1="16186" y1="60167" x2="82483" y2="19778"/>
                        <a14:foregroundMark x1="30432" y1="78833" x2="81098" y2="45056"/>
                        <a14:foregroundMark x1="70399" y1="67833" x2="71231" y2="79667"/>
                      </a14:backgroundRemoval>
                    </a14:imgEffect>
                  </a14:imgLayer>
                </a14:imgProps>
              </a:ext>
              <a:ext uri="{28A0092B-C50C-407E-A947-70E740481C1C}">
                <a14:useLocalDpi xmlns:a14="http://schemas.microsoft.com/office/drawing/2010/main" val="0"/>
              </a:ext>
            </a:extLst>
          </a:blip>
          <a:srcRect/>
          <a:stretch>
            <a:fillRect/>
          </a:stretch>
        </p:blipFill>
        <p:spPr bwMode="auto">
          <a:xfrm>
            <a:off x="369708" y="255270"/>
            <a:ext cx="1066800" cy="1144905"/>
          </a:xfrm>
          <a:prstGeom prst="rect">
            <a:avLst/>
          </a:prstGeom>
          <a:noFill/>
          <a:ln>
            <a:noFill/>
          </a:ln>
        </p:spPr>
      </p:pic>
      <p:pic>
        <p:nvPicPr>
          <p:cNvPr id="12" name="Resim 11"/>
          <p:cNvPicPr>
            <a:picLocks noChangeAspect="1"/>
          </p:cNvPicPr>
          <p:nvPr/>
        </p:nvPicPr>
        <p:blipFill>
          <a:blip r:embed="rId5" cstate="print">
            <a:extLst>
              <a:ext uri="{BEBA8EAE-BF5A-486C-A8C5-ECC9F3942E4B}">
                <a14:imgProps xmlns:a14="http://schemas.microsoft.com/office/drawing/2010/main">
                  <a14:imgLayer r:embed="rId6">
                    <a14:imgEffect>
                      <a14:backgroundRemoval t="6427" b="94087" l="10453" r="95122">
                        <a14:foregroundMark x1="28920" y1="15681" x2="75958" y2="17224"/>
                        <a14:foregroundMark x1="50523" y1="12339" x2="61324" y2="14653"/>
                        <a14:foregroundMark x1="20209" y1="38817" x2="24390" y2="49614"/>
                        <a14:foregroundMark x1="79443" y1="61440" x2="70383" y2="71979"/>
                        <a14:foregroundMark x1="28571" y1="60154" x2="28223" y2="70437"/>
                        <a14:foregroundMark x1="46690" y1="7712" x2="34146" y2="10283"/>
                        <a14:foregroundMark x1="31010" y1="11825" x2="24042" y2="14910"/>
                        <a14:foregroundMark x1="49477" y1="7198" x2="58885" y2="7198"/>
                        <a14:foregroundMark x1="59930" y1="7712" x2="68990" y2="9254"/>
                        <a14:foregroundMark x1="70732" y1="10026" x2="78049" y2="13111"/>
                        <a14:foregroundMark x1="79443" y1="14396" x2="83624" y2="16452"/>
                        <a14:foregroundMark x1="82230" y1="18509" x2="82927" y2="20308"/>
                        <a14:foregroundMark x1="83972" y1="20823" x2="90592" y2="29049"/>
                        <a14:foregroundMark x1="90592" y1="26735" x2="90592" y2="26735"/>
                        <a14:foregroundMark x1="92683" y1="27249" x2="92683" y2="27249"/>
                        <a14:foregroundMark x1="89199" y1="22622" x2="89199" y2="22622"/>
                        <a14:foregroundMark x1="85714" y1="21080" x2="85714" y2="21080"/>
                        <a14:foregroundMark x1="90592" y1="30848" x2="90592" y2="30848"/>
                        <a14:foregroundMark x1="91289" y1="30848" x2="91289" y2="30848"/>
                        <a14:foregroundMark x1="91638" y1="32391" x2="91638" y2="32391"/>
                        <a14:foregroundMark x1="92683" y1="34961" x2="92683" y2="34961"/>
                        <a14:foregroundMark x1="92334" y1="35219" x2="93031" y2="41388"/>
                        <a14:foregroundMark x1="92334" y1="42416" x2="91986" y2="47044"/>
                        <a14:foregroundMark x1="90941" y1="49100" x2="87456" y2="54756"/>
                        <a14:foregroundMark x1="87456" y1="55013" x2="80139" y2="62468"/>
                        <a14:foregroundMark x1="81185" y1="62468" x2="82927" y2="66324"/>
                        <a14:foregroundMark x1="82927" y1="66324" x2="79791" y2="66324"/>
                        <a14:foregroundMark x1="79791" y1="66324" x2="70383" y2="82262"/>
                        <a14:foregroundMark x1="69686" y1="82262" x2="60976" y2="87918"/>
                        <a14:foregroundMark x1="68990" y1="84576" x2="68990" y2="84576"/>
                        <a14:foregroundMark x1="66899" y1="85090" x2="66899" y2="85090"/>
                        <a14:foregroundMark x1="65854" y1="86375" x2="65854" y2="86375"/>
                        <a14:foregroundMark x1="56446" y1="87404" x2="56446" y2="87404"/>
                        <a14:foregroundMark x1="47387" y1="86889" x2="47387" y2="86889"/>
                        <a14:foregroundMark x1="51568" y1="90231" x2="51568" y2="90231"/>
                        <a14:foregroundMark x1="52613" y1="92031" x2="52613" y2="92031"/>
                        <a14:foregroundMark x1="41812" y1="87404" x2="41812" y2="87404"/>
                        <a14:foregroundMark x1="43902" y1="88175" x2="43902" y2="88175"/>
                        <a14:foregroundMark x1="39373" y1="86375" x2="39373" y2="86375"/>
                        <a14:foregroundMark x1="37631" y1="85090" x2="37631" y2="85090"/>
                        <a14:foregroundMark x1="35192" y1="82005" x2="35192" y2="82005"/>
                        <a14:foregroundMark x1="31707" y1="78406" x2="31707" y2="78149"/>
                        <a14:foregroundMark x1="29268" y1="72494" x2="31359" y2="77378"/>
                        <a14:foregroundMark x1="32753" y1="79434" x2="37282" y2="85090"/>
                        <a14:foregroundMark x1="24042" y1="62211" x2="24042" y2="62211"/>
                        <a14:foregroundMark x1="23693" y1="64524" x2="23693" y2="64524"/>
                        <a14:foregroundMark x1="22300" y1="65810" x2="22300" y2="65810"/>
                        <a14:foregroundMark x1="23693" y1="66324" x2="23693" y2="66324"/>
                        <a14:foregroundMark x1="25436" y1="67095" x2="25436" y2="67095"/>
                        <a14:foregroundMark x1="26829" y1="68638" x2="26829" y2="68638"/>
                        <a14:foregroundMark x1="23345" y1="60925" x2="15679" y2="51414"/>
                        <a14:foregroundMark x1="14983" y1="51414" x2="11847" y2="38046"/>
                        <a14:foregroundMark x1="12195" y1="37275" x2="16376" y2="26992"/>
                        <a14:foregroundMark x1="21254" y1="23907" x2="21254" y2="23907"/>
                        <a14:foregroundMark x1="19861" y1="23907" x2="19861" y2="23907"/>
                        <a14:foregroundMark x1="17073" y1="24165" x2="17073" y2="24165"/>
                        <a14:foregroundMark x1="13589" y1="26992" x2="13589" y2="26992"/>
                        <a14:foregroundMark x1="12892" y1="28535" x2="12892" y2="28535"/>
                        <a14:foregroundMark x1="20557" y1="21080" x2="20557" y2="21080"/>
                        <a14:foregroundMark x1="24042" y1="16967" x2="22300" y2="20823"/>
                        <a14:foregroundMark x1="21603" y1="20308" x2="15331" y2="23393"/>
                        <a14:foregroundMark x1="21603" y1="17224" x2="25087" y2="19023"/>
                        <a14:foregroundMark x1="30314" y1="20051" x2="30314" y2="20051"/>
                      </a14:backgroundRemoval>
                    </a14:imgEffect>
                  </a14:imgLayer>
                </a14:imgProps>
              </a:ext>
              <a:ext uri="{28A0092B-C50C-407E-A947-70E740481C1C}">
                <a14:useLocalDpi xmlns:a14="http://schemas.microsoft.com/office/drawing/2010/main" val="0"/>
              </a:ext>
            </a:extLst>
          </a:blip>
          <a:stretch>
            <a:fillRect/>
          </a:stretch>
        </p:blipFill>
        <p:spPr>
          <a:xfrm>
            <a:off x="10553699" y="16669"/>
            <a:ext cx="1193721" cy="1618633"/>
          </a:xfrm>
          <a:prstGeom prst="rect">
            <a:avLst/>
          </a:prstGeom>
        </p:spPr>
      </p:pic>
      <p:pic>
        <p:nvPicPr>
          <p:cNvPr id="13" name="Resim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40514" y="228659"/>
            <a:ext cx="4333875" cy="421779"/>
          </a:xfrm>
          <a:prstGeom prst="rect">
            <a:avLst/>
          </a:prstGeom>
        </p:spPr>
      </p:pic>
    </p:spTree>
    <p:extLst>
      <p:ext uri="{BB962C8B-B14F-4D97-AF65-F5344CB8AC3E}">
        <p14:creationId xmlns:p14="http://schemas.microsoft.com/office/powerpoint/2010/main" val="1341933840"/>
      </p:ext>
    </p:extLst>
  </p:cSld>
  <p:clrMapOvr>
    <a:masterClrMapping/>
  </p:clrMapOvr>
  <mc:AlternateContent xmlns:mc="http://schemas.openxmlformats.org/markup-compatibility/2006" xmlns:p14="http://schemas.microsoft.com/office/powerpoint/2010/main">
    <mc:Choice Requires="p14">
      <p:transition spd="slow" p14:dur="2000" advTm="11232"/>
    </mc:Choice>
    <mc:Fallback xmlns="">
      <p:transition spd="slow" advTm="1123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indefinite"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0"/>
                                        <p:tgtEl>
                                          <p:spTgt spid="11"/>
                                        </p:tgtEl>
                                      </p:cBhvr>
                                    </p:animEffect>
                                    <p:anim calcmode="lin" valueType="num">
                                      <p:cBhvr>
                                        <p:cTn id="8" dur="5000" fill="hold"/>
                                        <p:tgtEl>
                                          <p:spTgt spid="11"/>
                                        </p:tgtEl>
                                        <p:attrNameLst>
                                          <p:attrName>ppt_w</p:attrName>
                                        </p:attrNameLst>
                                      </p:cBhvr>
                                      <p:tavLst>
                                        <p:tav tm="0" fmla="#ppt_w*sin(2.5*pi*$)">
                                          <p:val>
                                            <p:fltVal val="0"/>
                                          </p:val>
                                        </p:tav>
                                        <p:tav tm="100000">
                                          <p:val>
                                            <p:fltVal val="1"/>
                                          </p:val>
                                        </p:tav>
                                      </p:tavLst>
                                    </p:anim>
                                    <p:anim calcmode="lin" valueType="num">
                                      <p:cBhvr>
                                        <p:cTn id="9" dur="5000" fill="hold"/>
                                        <p:tgtEl>
                                          <p:spTgt spid="11"/>
                                        </p:tgtEl>
                                        <p:attrNameLst>
                                          <p:attrName>ppt_h</p:attrName>
                                        </p:attrNameLst>
                                      </p:cBhvr>
                                      <p:tavLst>
                                        <p:tav tm="0">
                                          <p:val>
                                            <p:strVal val="#ppt_h"/>
                                          </p:val>
                                        </p:tav>
                                        <p:tav tm="100000">
                                          <p:val>
                                            <p:strVal val="#ppt_h"/>
                                          </p:val>
                                        </p:tav>
                                      </p:tavLst>
                                    </p:anim>
                                  </p:childTnLst>
                                </p:cTn>
                              </p:par>
                              <p:par>
                                <p:cTn id="10" presetID="45" presetClass="entr" presetSubtype="0" repeatCount="indefinite"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0"/>
                                        <p:tgtEl>
                                          <p:spTgt spid="12"/>
                                        </p:tgtEl>
                                      </p:cBhvr>
                                    </p:animEffect>
                                    <p:anim calcmode="lin" valueType="num">
                                      <p:cBhvr>
                                        <p:cTn id="13" dur="5000" fill="hold"/>
                                        <p:tgtEl>
                                          <p:spTgt spid="12"/>
                                        </p:tgtEl>
                                        <p:attrNameLst>
                                          <p:attrName>ppt_w</p:attrName>
                                        </p:attrNameLst>
                                      </p:cBhvr>
                                      <p:tavLst>
                                        <p:tav tm="0" fmla="#ppt_w*sin(2.5*pi*$)">
                                          <p:val>
                                            <p:fltVal val="0"/>
                                          </p:val>
                                        </p:tav>
                                        <p:tav tm="100000">
                                          <p:val>
                                            <p:fltVal val="1"/>
                                          </p:val>
                                        </p:tav>
                                      </p:tavLst>
                                    </p:anim>
                                    <p:anim calcmode="lin" valueType="num">
                                      <p:cBhvr>
                                        <p:cTn id="14" dur="5000" fill="hold"/>
                                        <p:tgtEl>
                                          <p:spTgt spid="12"/>
                                        </p:tgtEl>
                                        <p:attrNameLst>
                                          <p:attrName>ppt_h</p:attrName>
                                        </p:attrNameLst>
                                      </p:cBhvr>
                                      <p:tavLst>
                                        <p:tav tm="0">
                                          <p:val>
                                            <p:strVal val="#ppt_h"/>
                                          </p:val>
                                        </p:tav>
                                        <p:tav tm="100000">
                                          <p:val>
                                            <p:strVal val="#ppt_h"/>
                                          </p:val>
                                        </p:tav>
                                      </p:tavLst>
                                    </p:anim>
                                  </p:childTnLst>
                                </p:cTn>
                              </p:par>
                              <p:par>
                                <p:cTn id="15" presetID="16" presetClass="entr" presetSubtype="21"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2"/>
          <p:cNvSpPr>
            <a:spLocks noGrp="1"/>
          </p:cNvSpPr>
          <p:nvPr>
            <p:ph idx="1"/>
          </p:nvPr>
        </p:nvSpPr>
        <p:spPr>
          <a:xfrm>
            <a:off x="388756" y="1790065"/>
            <a:ext cx="11212694" cy="3924935"/>
          </a:xfrm>
        </p:spPr>
        <p:txBody>
          <a:bodyPr>
            <a:noAutofit/>
          </a:bodyPr>
          <a:lstStyle/>
          <a:p>
            <a:pPr marL="0" indent="0" algn="just">
              <a:buNone/>
            </a:pPr>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1774 Sayılı Kimlik Bildirme Kanunun 6. Maddesinde 25.03.2020 tarihinde yapılan düzenleme ile </a:t>
            </a:r>
            <a:r>
              <a:rPr lang="tr-TR" b="1" dirty="0" smtClean="0">
                <a:solidFill>
                  <a:srgbClr val="FF0000"/>
                </a:solidFill>
                <a:latin typeface="Times New Roman" panose="02020603050405020304" pitchFamily="18" charset="0"/>
                <a:cs typeface="Times New Roman" panose="02020603050405020304" pitchFamily="18" charset="0"/>
              </a:rPr>
              <a:t>«Bu </a:t>
            </a:r>
            <a:r>
              <a:rPr lang="tr-TR" b="1" dirty="0">
                <a:solidFill>
                  <a:srgbClr val="FF0000"/>
                </a:solidFill>
                <a:latin typeface="Times New Roman" panose="02020603050405020304" pitchFamily="18" charset="0"/>
                <a:cs typeface="Times New Roman" panose="02020603050405020304" pitchFamily="18" charset="0"/>
              </a:rPr>
              <a:t>bildirimler sorumlu işleticiler tarafından, yukarıda belirtilen süre içerisinde genel kolluk kuvvetlerine elektronik ortamda da yapılabilir. Bildirimlerin elektronik ortamda yapılması durumunda üçüncü fıkra hükmü uygulanmaz. Bu fıkra kapsamında elektronik ortamda yapılan bildirimler, genel kolluk tarafından köy ve mahalle muhtarları ile paylaşılır</a:t>
            </a:r>
            <a:r>
              <a:rPr lang="tr-TR" b="1" dirty="0" smtClean="0">
                <a:solidFill>
                  <a:srgbClr val="FF0000"/>
                </a:solidFill>
                <a:latin typeface="Times New Roman" panose="02020603050405020304" pitchFamily="18" charset="0"/>
                <a:cs typeface="Times New Roman" panose="02020603050405020304" pitchFamily="18" charset="0"/>
              </a:rPr>
              <a:t>.»</a:t>
            </a:r>
            <a:r>
              <a:rPr lang="tr-TR" dirty="0" smtClean="0">
                <a:solidFill>
                  <a:srgbClr val="FF0000"/>
                </a:solidFill>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hükmünün eklenmesi üzerine </a:t>
            </a:r>
            <a:r>
              <a:rPr lang="tr-TR" dirty="0" err="1" smtClean="0">
                <a:latin typeface="Times New Roman" panose="02020603050405020304" pitchFamily="18" charset="0"/>
                <a:cs typeface="Times New Roman" panose="02020603050405020304" pitchFamily="18" charset="0"/>
              </a:rPr>
              <a:t>EGM’ce</a:t>
            </a:r>
            <a:r>
              <a:rPr lang="tr-TR" dirty="0" smtClean="0">
                <a:latin typeface="Times New Roman" panose="02020603050405020304" pitchFamily="18" charset="0"/>
                <a:cs typeface="Times New Roman" panose="02020603050405020304" pitchFamily="18" charset="0"/>
              </a:rPr>
              <a:t> hazırlanan Kimlik Bildirim Sistemi / Çalışan Bildirimi Projesi </a:t>
            </a:r>
            <a:r>
              <a:rPr lang="tr-TR" b="1" dirty="0" smtClean="0">
                <a:solidFill>
                  <a:srgbClr val="FF0000"/>
                </a:solidFill>
                <a:latin typeface="Times New Roman" panose="02020603050405020304" pitchFamily="18" charset="0"/>
                <a:cs typeface="Times New Roman" panose="02020603050405020304" pitchFamily="18" charset="0"/>
              </a:rPr>
              <a:t>20.04.2020</a:t>
            </a:r>
            <a:r>
              <a:rPr lang="tr-TR" dirty="0" smtClean="0">
                <a:latin typeface="Times New Roman" panose="02020603050405020304" pitchFamily="18" charset="0"/>
                <a:cs typeface="Times New Roman" panose="02020603050405020304" pitchFamily="18" charset="0"/>
              </a:rPr>
              <a:t> tarihinde </a:t>
            </a:r>
            <a:r>
              <a:rPr lang="tr-TR" b="1" u="sng" dirty="0">
                <a:solidFill>
                  <a:srgbClr val="0000FF"/>
                </a:solidFill>
                <a:latin typeface="Times New Roman" panose="02020603050405020304" pitchFamily="18" charset="0"/>
                <a:cs typeface="Times New Roman" panose="02020603050405020304" pitchFamily="18" charset="0"/>
              </a:rPr>
              <a:t>https://kbscalisan.egm.gov.tr </a:t>
            </a:r>
            <a:r>
              <a:rPr lang="tr-TR" dirty="0" smtClean="0">
                <a:latin typeface="Times New Roman" panose="02020603050405020304" pitchFamily="18" charset="0"/>
                <a:cs typeface="Times New Roman" panose="02020603050405020304" pitchFamily="18" charset="0"/>
              </a:rPr>
              <a:t>adresinde kullanıma açılmıştır. Projenin kullanımı kısaca kullanımı;</a:t>
            </a:r>
            <a:endParaRPr lang="tr-TR" dirty="0">
              <a:latin typeface="Times New Roman" panose="02020603050405020304" pitchFamily="18" charset="0"/>
              <a:cs typeface="Times New Roman" panose="02020603050405020304" pitchFamily="18" charset="0"/>
            </a:endParaRPr>
          </a:p>
        </p:txBody>
      </p:sp>
      <p:pic>
        <p:nvPicPr>
          <p:cNvPr id="3" name="Resim 2" descr="D:\KİMLİK BİLDİRME BÜRO AMİRLİĞİ\ARMALAR\Kocaeli Emn Müd_logosu.jpg"/>
          <p:cNvPicPr/>
          <p:nvPr/>
        </p:nvPicPr>
        <p:blipFill>
          <a:blip r:embed="rId2" cstate="print">
            <a:extLst>
              <a:ext uri="{BEBA8EAE-BF5A-486C-A8C5-ECC9F3942E4B}">
                <a14:imgProps xmlns:a14="http://schemas.microsoft.com/office/drawing/2010/main">
                  <a14:imgLayer r:embed="rId3">
                    <a14:imgEffect>
                      <a14:backgroundRemoval t="1389" b="100000" l="0" r="100000">
                        <a14:foregroundMark x1="23282" y1="28556" x2="84922" y2="46722"/>
                        <a14:foregroundMark x1="12306" y1="48889" x2="86585" y2="52167"/>
                        <a14:foregroundMark x1="54545" y1="12889" x2="52882" y2="78833"/>
                        <a14:foregroundMark x1="40022" y1="16222" x2="76718" y2="76667"/>
                        <a14:foregroundMark x1="71231" y1="17333" x2="17794" y2="71444"/>
                        <a14:foregroundMark x1="34257" y1="16222" x2="46840" y2="81611"/>
                        <a14:foregroundMark x1="16962" y1="38167" x2="93404" y2="57389"/>
                        <a14:foregroundMark x1="62749" y1="15667" x2="73947" y2="84889"/>
                        <a14:foregroundMark x1="78104" y1="23889" x2="27938" y2="77722"/>
                        <a14:foregroundMark x1="83315" y1="34333" x2="14246" y2="78000"/>
                        <a14:foregroundMark x1="45732" y1="14833" x2="62195" y2="84056"/>
                        <a14:foregroundMark x1="83315" y1="69500" x2="21397" y2="54944"/>
                        <a14:foregroundMark x1="16186" y1="60167" x2="82483" y2="19778"/>
                        <a14:foregroundMark x1="30432" y1="78833" x2="81098" y2="45056"/>
                        <a14:foregroundMark x1="70399" y1="67833" x2="71231" y2="79667"/>
                      </a14:backgroundRemoval>
                    </a14:imgEffect>
                  </a14:imgLayer>
                </a14:imgProps>
              </a:ext>
              <a:ext uri="{28A0092B-C50C-407E-A947-70E740481C1C}">
                <a14:useLocalDpi xmlns:a14="http://schemas.microsoft.com/office/drawing/2010/main" val="0"/>
              </a:ext>
            </a:extLst>
          </a:blip>
          <a:srcRect/>
          <a:stretch>
            <a:fillRect/>
          </a:stretch>
        </p:blipFill>
        <p:spPr bwMode="auto">
          <a:xfrm>
            <a:off x="369708" y="255270"/>
            <a:ext cx="1066800" cy="1144905"/>
          </a:xfrm>
          <a:prstGeom prst="rect">
            <a:avLst/>
          </a:prstGeom>
          <a:noFill/>
          <a:ln>
            <a:noFill/>
          </a:ln>
        </p:spPr>
      </p:pic>
      <p:pic>
        <p:nvPicPr>
          <p:cNvPr id="2" name="Resim 1"/>
          <p:cNvPicPr>
            <a:picLocks noChangeAspect="1"/>
          </p:cNvPicPr>
          <p:nvPr/>
        </p:nvPicPr>
        <p:blipFill>
          <a:blip r:embed="rId4" cstate="print">
            <a:extLst>
              <a:ext uri="{BEBA8EAE-BF5A-486C-A8C5-ECC9F3942E4B}">
                <a14:imgProps xmlns:a14="http://schemas.microsoft.com/office/drawing/2010/main">
                  <a14:imgLayer r:embed="rId5">
                    <a14:imgEffect>
                      <a14:backgroundRemoval t="6427" b="94087" l="10453" r="95122">
                        <a14:foregroundMark x1="28920" y1="15681" x2="75958" y2="17224"/>
                        <a14:foregroundMark x1="50523" y1="12339" x2="61324" y2="14653"/>
                        <a14:foregroundMark x1="20209" y1="38817" x2="24390" y2="49614"/>
                        <a14:foregroundMark x1="79443" y1="61440" x2="70383" y2="71979"/>
                        <a14:foregroundMark x1="28571" y1="60154" x2="28223" y2="70437"/>
                        <a14:foregroundMark x1="46690" y1="7712" x2="34146" y2="10283"/>
                        <a14:foregroundMark x1="31010" y1="11825" x2="24042" y2="14910"/>
                        <a14:foregroundMark x1="49477" y1="7198" x2="58885" y2="7198"/>
                        <a14:foregroundMark x1="59930" y1="7712" x2="68990" y2="9254"/>
                        <a14:foregroundMark x1="70732" y1="10026" x2="78049" y2="13111"/>
                        <a14:foregroundMark x1="79443" y1="14396" x2="83624" y2="16452"/>
                        <a14:foregroundMark x1="82230" y1="18509" x2="82927" y2="20308"/>
                        <a14:foregroundMark x1="83972" y1="20823" x2="90592" y2="29049"/>
                        <a14:foregroundMark x1="90592" y1="26735" x2="90592" y2="26735"/>
                        <a14:foregroundMark x1="92683" y1="27249" x2="92683" y2="27249"/>
                        <a14:foregroundMark x1="89199" y1="22622" x2="89199" y2="22622"/>
                        <a14:foregroundMark x1="85714" y1="21080" x2="85714" y2="21080"/>
                        <a14:foregroundMark x1="90592" y1="30848" x2="90592" y2="30848"/>
                        <a14:foregroundMark x1="91289" y1="30848" x2="91289" y2="30848"/>
                        <a14:foregroundMark x1="91638" y1="32391" x2="91638" y2="32391"/>
                        <a14:foregroundMark x1="92683" y1="34961" x2="92683" y2="34961"/>
                        <a14:foregroundMark x1="92334" y1="35219" x2="93031" y2="41388"/>
                        <a14:foregroundMark x1="92334" y1="42416" x2="91986" y2="47044"/>
                        <a14:foregroundMark x1="90941" y1="49100" x2="87456" y2="54756"/>
                        <a14:foregroundMark x1="87456" y1="55013" x2="80139" y2="62468"/>
                        <a14:foregroundMark x1="81185" y1="62468" x2="82927" y2="66324"/>
                        <a14:foregroundMark x1="82927" y1="66324" x2="79791" y2="66324"/>
                        <a14:foregroundMark x1="79791" y1="66324" x2="70383" y2="82262"/>
                        <a14:foregroundMark x1="69686" y1="82262" x2="60976" y2="87918"/>
                        <a14:foregroundMark x1="68990" y1="84576" x2="68990" y2="84576"/>
                        <a14:foregroundMark x1="66899" y1="85090" x2="66899" y2="85090"/>
                        <a14:foregroundMark x1="65854" y1="86375" x2="65854" y2="86375"/>
                        <a14:foregroundMark x1="56446" y1="87404" x2="56446" y2="87404"/>
                        <a14:foregroundMark x1="47387" y1="86889" x2="47387" y2="86889"/>
                        <a14:foregroundMark x1="51568" y1="90231" x2="51568" y2="90231"/>
                        <a14:foregroundMark x1="52613" y1="92031" x2="52613" y2="92031"/>
                        <a14:foregroundMark x1="41812" y1="87404" x2="41812" y2="87404"/>
                        <a14:foregroundMark x1="43902" y1="88175" x2="43902" y2="88175"/>
                        <a14:foregroundMark x1="39373" y1="86375" x2="39373" y2="86375"/>
                        <a14:foregroundMark x1="37631" y1="85090" x2="37631" y2="85090"/>
                        <a14:foregroundMark x1="35192" y1="82005" x2="35192" y2="82005"/>
                        <a14:foregroundMark x1="31707" y1="78406" x2="31707" y2="78149"/>
                        <a14:foregroundMark x1="29268" y1="72494" x2="31359" y2="77378"/>
                        <a14:foregroundMark x1="32753" y1="79434" x2="37282" y2="85090"/>
                        <a14:foregroundMark x1="24042" y1="62211" x2="24042" y2="62211"/>
                        <a14:foregroundMark x1="23693" y1="64524" x2="23693" y2="64524"/>
                        <a14:foregroundMark x1="22300" y1="65810" x2="22300" y2="65810"/>
                        <a14:foregroundMark x1="23693" y1="66324" x2="23693" y2="66324"/>
                        <a14:foregroundMark x1="25436" y1="67095" x2="25436" y2="67095"/>
                        <a14:foregroundMark x1="26829" y1="68638" x2="26829" y2="68638"/>
                        <a14:foregroundMark x1="23345" y1="60925" x2="15679" y2="51414"/>
                        <a14:foregroundMark x1="14983" y1="51414" x2="11847" y2="38046"/>
                        <a14:foregroundMark x1="12195" y1="37275" x2="16376" y2="26992"/>
                        <a14:foregroundMark x1="21254" y1="23907" x2="21254" y2="23907"/>
                        <a14:foregroundMark x1="19861" y1="23907" x2="19861" y2="23907"/>
                        <a14:foregroundMark x1="17073" y1="24165" x2="17073" y2="24165"/>
                        <a14:foregroundMark x1="13589" y1="26992" x2="13589" y2="26992"/>
                        <a14:foregroundMark x1="12892" y1="28535" x2="12892" y2="28535"/>
                        <a14:foregroundMark x1="20557" y1="21080" x2="20557" y2="21080"/>
                        <a14:foregroundMark x1="24042" y1="16967" x2="22300" y2="20823"/>
                        <a14:foregroundMark x1="21603" y1="20308" x2="15331" y2="23393"/>
                        <a14:foregroundMark x1="21603" y1="17224" x2="25087" y2="19023"/>
                        <a14:foregroundMark x1="30314" y1="20051" x2="30314" y2="20051"/>
                      </a14:backgroundRemoval>
                    </a14:imgEffect>
                  </a14:imgLayer>
                </a14:imgProps>
              </a:ext>
              <a:ext uri="{28A0092B-C50C-407E-A947-70E740481C1C}">
                <a14:useLocalDpi xmlns:a14="http://schemas.microsoft.com/office/drawing/2010/main" val="0"/>
              </a:ext>
            </a:extLst>
          </a:blip>
          <a:stretch>
            <a:fillRect/>
          </a:stretch>
        </p:blipFill>
        <p:spPr>
          <a:xfrm>
            <a:off x="10553699" y="16669"/>
            <a:ext cx="1193721" cy="1618633"/>
          </a:xfrm>
          <a:prstGeom prst="rect">
            <a:avLst/>
          </a:prstGeom>
        </p:spPr>
      </p:pic>
      <p:pic>
        <p:nvPicPr>
          <p:cNvPr id="6" name="Resim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28166" y="616832"/>
            <a:ext cx="4333875" cy="421779"/>
          </a:xfrm>
          <a:prstGeom prst="rect">
            <a:avLst/>
          </a:prstGeom>
        </p:spPr>
      </p:pic>
    </p:spTree>
    <p:extLst>
      <p:ext uri="{BB962C8B-B14F-4D97-AF65-F5344CB8AC3E}">
        <p14:creationId xmlns:p14="http://schemas.microsoft.com/office/powerpoint/2010/main" val="1933091907"/>
      </p:ext>
    </p:extLst>
  </p:cSld>
  <p:clrMapOvr>
    <a:masterClrMapping/>
  </p:clrMapOvr>
  <mc:AlternateContent xmlns:mc="http://schemas.openxmlformats.org/markup-compatibility/2006" xmlns:p14="http://schemas.microsoft.com/office/powerpoint/2010/main">
    <mc:Choice Requires="p14">
      <p:transition spd="slow" p14:dur="2000" advTm="21171"/>
    </mc:Choice>
    <mc:Fallback xmlns="">
      <p:transition spd="slow" advTm="2117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indefinite"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0"/>
                                        <p:tgtEl>
                                          <p:spTgt spid="3"/>
                                        </p:tgtEl>
                                      </p:cBhvr>
                                    </p:animEffect>
                                    <p:anim calcmode="lin" valueType="num">
                                      <p:cBhvr>
                                        <p:cTn id="8" dur="5000" fill="hold"/>
                                        <p:tgtEl>
                                          <p:spTgt spid="3"/>
                                        </p:tgtEl>
                                        <p:attrNameLst>
                                          <p:attrName>ppt_w</p:attrName>
                                        </p:attrNameLst>
                                      </p:cBhvr>
                                      <p:tavLst>
                                        <p:tav tm="0" fmla="#ppt_w*sin(2.5*pi*$)">
                                          <p:val>
                                            <p:fltVal val="0"/>
                                          </p:val>
                                        </p:tav>
                                        <p:tav tm="100000">
                                          <p:val>
                                            <p:fltVal val="1"/>
                                          </p:val>
                                        </p:tav>
                                      </p:tavLst>
                                    </p:anim>
                                    <p:anim calcmode="lin" valueType="num">
                                      <p:cBhvr>
                                        <p:cTn id="9" dur="5000" fill="hold"/>
                                        <p:tgtEl>
                                          <p:spTgt spid="3"/>
                                        </p:tgtEl>
                                        <p:attrNameLst>
                                          <p:attrName>ppt_h</p:attrName>
                                        </p:attrNameLst>
                                      </p:cBhvr>
                                      <p:tavLst>
                                        <p:tav tm="0">
                                          <p:val>
                                            <p:strVal val="#ppt_h"/>
                                          </p:val>
                                        </p:tav>
                                        <p:tav tm="100000">
                                          <p:val>
                                            <p:strVal val="#ppt_h"/>
                                          </p:val>
                                        </p:tav>
                                      </p:tavLst>
                                    </p:anim>
                                  </p:childTnLst>
                                </p:cTn>
                              </p:par>
                              <p:par>
                                <p:cTn id="10" presetID="45" presetClass="entr" presetSubtype="0" repeatCount="indefinite"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0"/>
                                        <p:tgtEl>
                                          <p:spTgt spid="2"/>
                                        </p:tgtEl>
                                      </p:cBhvr>
                                    </p:animEffect>
                                    <p:anim calcmode="lin" valueType="num">
                                      <p:cBhvr>
                                        <p:cTn id="13" dur="5000" fill="hold"/>
                                        <p:tgtEl>
                                          <p:spTgt spid="2"/>
                                        </p:tgtEl>
                                        <p:attrNameLst>
                                          <p:attrName>ppt_w</p:attrName>
                                        </p:attrNameLst>
                                      </p:cBhvr>
                                      <p:tavLst>
                                        <p:tav tm="0" fmla="#ppt_w*sin(2.5*pi*$)">
                                          <p:val>
                                            <p:fltVal val="0"/>
                                          </p:val>
                                        </p:tav>
                                        <p:tav tm="100000">
                                          <p:val>
                                            <p:fltVal val="1"/>
                                          </p:val>
                                        </p:tav>
                                      </p:tavLst>
                                    </p:anim>
                                    <p:anim calcmode="lin" valueType="num">
                                      <p:cBhvr>
                                        <p:cTn id="14" dur="5000" fill="hold"/>
                                        <p:tgtEl>
                                          <p:spTgt spid="2"/>
                                        </p:tgtEl>
                                        <p:attrNameLst>
                                          <p:attrName>ppt_h</p:attrName>
                                        </p:attrNameLst>
                                      </p:cBhvr>
                                      <p:tavLst>
                                        <p:tav tm="0">
                                          <p:val>
                                            <p:strVal val="#ppt_h"/>
                                          </p:val>
                                        </p:tav>
                                        <p:tav tm="100000">
                                          <p:val>
                                            <p:strVal val="#ppt_h"/>
                                          </p:val>
                                        </p:tav>
                                      </p:tavLst>
                                    </p:anim>
                                  </p:childTnLst>
                                </p:cTn>
                              </p:par>
                              <p:par>
                                <p:cTn id="15" presetID="16" presetClass="entr" presetSubtype="21"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19291" y="2334583"/>
            <a:ext cx="10751624" cy="4351338"/>
          </a:xfrm>
        </p:spPr>
        <p:txBody>
          <a:bodyPr>
            <a:normAutofit/>
          </a:bodyPr>
          <a:lstStyle/>
          <a:p>
            <a:pPr marL="0" indent="0" algn="just">
              <a:buNone/>
            </a:pPr>
            <a:r>
              <a:rPr lang="tr-TR" sz="2000" dirty="0" smtClean="0"/>
              <a:t>	</a:t>
            </a:r>
            <a:r>
              <a:rPr lang="tr-TR" sz="2000" dirty="0" smtClean="0">
                <a:solidFill>
                  <a:srgbClr val="0000FF"/>
                </a:solidFill>
              </a:rPr>
              <a:t>Kimlik Bildirim Sistemi/Çalışan Bildirimi Projesi </a:t>
            </a:r>
            <a:r>
              <a:rPr lang="tr-TR" sz="2000" dirty="0" smtClean="0"/>
              <a:t>bu sunumda anlatıldığı şekilde kullanılacaktır.</a:t>
            </a:r>
          </a:p>
          <a:p>
            <a:pPr marL="0" indent="0" algn="just">
              <a:buNone/>
            </a:pPr>
            <a:r>
              <a:rPr lang="tr-TR" sz="2000" dirty="0" smtClean="0"/>
              <a:t>	Proje ile ilgili olarak yaşadığınız sorunları, görüş ve önerilerinizi Kocaeli Emniyet Müdürlüğü Asayiş Şube Müdürlüğü Kimlik Bildirme Büro Amirliğine bildirebilirsiniz. </a:t>
            </a:r>
          </a:p>
          <a:p>
            <a:pPr marL="0" indent="0" algn="just">
              <a:buNone/>
            </a:pPr>
            <a:r>
              <a:rPr lang="tr-TR" sz="2000" dirty="0" smtClean="0"/>
              <a:t>	İyi çalışmalar.</a:t>
            </a:r>
          </a:p>
          <a:p>
            <a:pPr marL="0" indent="0" algn="just">
              <a:buNone/>
            </a:pPr>
            <a:endParaRPr lang="tr-TR" sz="2000" dirty="0"/>
          </a:p>
          <a:p>
            <a:pPr marL="0" indent="0" algn="r">
              <a:buNone/>
            </a:pPr>
            <a:r>
              <a:rPr lang="tr-TR" sz="2400" b="1" dirty="0" smtClean="0">
                <a:solidFill>
                  <a:srgbClr val="FF0000"/>
                </a:solidFill>
              </a:rPr>
              <a:t>Kocaeli Emniyet Müdürlüğü</a:t>
            </a:r>
          </a:p>
          <a:p>
            <a:pPr marL="0" indent="0" algn="just">
              <a:buNone/>
            </a:pPr>
            <a:r>
              <a:rPr lang="tr-TR" sz="2000" dirty="0" smtClean="0"/>
              <a:t>Asayiş Şube Müdürlüğü </a:t>
            </a:r>
          </a:p>
          <a:p>
            <a:pPr marL="0" indent="0" algn="just">
              <a:buNone/>
            </a:pPr>
            <a:r>
              <a:rPr lang="tr-TR" sz="2000" dirty="0" smtClean="0"/>
              <a:t>Kimlik Bildirme Büro Amirliği İletişim :</a:t>
            </a:r>
          </a:p>
          <a:p>
            <a:pPr marL="0" indent="0" algn="just">
              <a:buNone/>
            </a:pPr>
            <a:r>
              <a:rPr lang="tr-TR" sz="2000" dirty="0" smtClean="0"/>
              <a:t>0262 321 48 82	Dahili :73 69</a:t>
            </a:r>
            <a:endParaRPr lang="tr-TR" sz="2000" dirty="0"/>
          </a:p>
          <a:p>
            <a:pPr marL="0" indent="0" algn="just">
              <a:buNone/>
            </a:pPr>
            <a:r>
              <a:rPr lang="tr-TR" sz="2000" dirty="0" smtClean="0"/>
              <a:t>0262 315 73 69</a:t>
            </a:r>
          </a:p>
        </p:txBody>
      </p:sp>
      <p:pic>
        <p:nvPicPr>
          <p:cNvPr id="8" name="Resim 7" descr="D:\KİMLİK BİLDİRME BÜRO AMİRLİĞİ\ARMALAR\Kocaeli Emn Müd_logosu.jpg"/>
          <p:cNvPicPr/>
          <p:nvPr/>
        </p:nvPicPr>
        <p:blipFill>
          <a:blip r:embed="rId2" cstate="print">
            <a:extLst>
              <a:ext uri="{BEBA8EAE-BF5A-486C-A8C5-ECC9F3942E4B}">
                <a14:imgProps xmlns:a14="http://schemas.microsoft.com/office/drawing/2010/main">
                  <a14:imgLayer r:embed="rId3">
                    <a14:imgEffect>
                      <a14:backgroundRemoval t="1389" b="100000" l="0" r="100000">
                        <a14:foregroundMark x1="23282" y1="28556" x2="84922" y2="46722"/>
                        <a14:foregroundMark x1="12306" y1="48889" x2="86585" y2="52167"/>
                        <a14:foregroundMark x1="54545" y1="12889" x2="52882" y2="78833"/>
                        <a14:foregroundMark x1="40022" y1="16222" x2="76718" y2="76667"/>
                        <a14:foregroundMark x1="71231" y1="17333" x2="17794" y2="71444"/>
                        <a14:foregroundMark x1="34257" y1="16222" x2="46840" y2="81611"/>
                        <a14:foregroundMark x1="16962" y1="38167" x2="93404" y2="57389"/>
                        <a14:foregroundMark x1="62749" y1="15667" x2="73947" y2="84889"/>
                        <a14:foregroundMark x1="78104" y1="23889" x2="27938" y2="77722"/>
                        <a14:foregroundMark x1="83315" y1="34333" x2="14246" y2="78000"/>
                        <a14:foregroundMark x1="45732" y1="14833" x2="62195" y2="84056"/>
                        <a14:foregroundMark x1="83315" y1="69500" x2="21397" y2="54944"/>
                        <a14:foregroundMark x1="16186" y1="60167" x2="82483" y2="19778"/>
                        <a14:foregroundMark x1="30432" y1="78833" x2="81098" y2="45056"/>
                        <a14:foregroundMark x1="70399" y1="67833" x2="71231" y2="79667"/>
                      </a14:backgroundRemoval>
                    </a14:imgEffect>
                  </a14:imgLayer>
                </a14:imgProps>
              </a:ext>
              <a:ext uri="{28A0092B-C50C-407E-A947-70E740481C1C}">
                <a14:useLocalDpi xmlns:a14="http://schemas.microsoft.com/office/drawing/2010/main" val="0"/>
              </a:ext>
            </a:extLst>
          </a:blip>
          <a:srcRect/>
          <a:stretch>
            <a:fillRect/>
          </a:stretch>
        </p:blipFill>
        <p:spPr bwMode="auto">
          <a:xfrm>
            <a:off x="369708" y="255270"/>
            <a:ext cx="1066800" cy="1144905"/>
          </a:xfrm>
          <a:prstGeom prst="rect">
            <a:avLst/>
          </a:prstGeom>
          <a:noFill/>
          <a:ln>
            <a:noFill/>
          </a:ln>
        </p:spPr>
      </p:pic>
      <p:pic>
        <p:nvPicPr>
          <p:cNvPr id="9" name="Resim 8"/>
          <p:cNvPicPr>
            <a:picLocks noChangeAspect="1"/>
          </p:cNvPicPr>
          <p:nvPr/>
        </p:nvPicPr>
        <p:blipFill>
          <a:blip r:embed="rId4" cstate="print">
            <a:extLst>
              <a:ext uri="{BEBA8EAE-BF5A-486C-A8C5-ECC9F3942E4B}">
                <a14:imgProps xmlns:a14="http://schemas.microsoft.com/office/drawing/2010/main">
                  <a14:imgLayer r:embed="rId5">
                    <a14:imgEffect>
                      <a14:backgroundRemoval t="6427" b="94087" l="10453" r="95122">
                        <a14:foregroundMark x1="28920" y1="15681" x2="75958" y2="17224"/>
                        <a14:foregroundMark x1="50523" y1="12339" x2="61324" y2="14653"/>
                        <a14:foregroundMark x1="20209" y1="38817" x2="24390" y2="49614"/>
                        <a14:foregroundMark x1="79443" y1="61440" x2="70383" y2="71979"/>
                        <a14:foregroundMark x1="28571" y1="60154" x2="28223" y2="70437"/>
                        <a14:foregroundMark x1="46690" y1="7712" x2="34146" y2="10283"/>
                        <a14:foregroundMark x1="31010" y1="11825" x2="24042" y2="14910"/>
                        <a14:foregroundMark x1="49477" y1="7198" x2="58885" y2="7198"/>
                        <a14:foregroundMark x1="59930" y1="7712" x2="68990" y2="9254"/>
                        <a14:foregroundMark x1="70732" y1="10026" x2="78049" y2="13111"/>
                        <a14:foregroundMark x1="79443" y1="14396" x2="83624" y2="16452"/>
                        <a14:foregroundMark x1="82230" y1="18509" x2="82927" y2="20308"/>
                        <a14:foregroundMark x1="83972" y1="20823" x2="90592" y2="29049"/>
                        <a14:foregroundMark x1="90592" y1="26735" x2="90592" y2="26735"/>
                        <a14:foregroundMark x1="92683" y1="27249" x2="92683" y2="27249"/>
                        <a14:foregroundMark x1="89199" y1="22622" x2="89199" y2="22622"/>
                        <a14:foregroundMark x1="85714" y1="21080" x2="85714" y2="21080"/>
                        <a14:foregroundMark x1="90592" y1="30848" x2="90592" y2="30848"/>
                        <a14:foregroundMark x1="91289" y1="30848" x2="91289" y2="30848"/>
                        <a14:foregroundMark x1="91638" y1="32391" x2="91638" y2="32391"/>
                        <a14:foregroundMark x1="92683" y1="34961" x2="92683" y2="34961"/>
                        <a14:foregroundMark x1="92334" y1="35219" x2="93031" y2="41388"/>
                        <a14:foregroundMark x1="92334" y1="42416" x2="91986" y2="47044"/>
                        <a14:foregroundMark x1="90941" y1="49100" x2="87456" y2="54756"/>
                        <a14:foregroundMark x1="87456" y1="55013" x2="80139" y2="62468"/>
                        <a14:foregroundMark x1="81185" y1="62468" x2="82927" y2="66324"/>
                        <a14:foregroundMark x1="82927" y1="66324" x2="79791" y2="66324"/>
                        <a14:foregroundMark x1="79791" y1="66324" x2="70383" y2="82262"/>
                        <a14:foregroundMark x1="69686" y1="82262" x2="60976" y2="87918"/>
                        <a14:foregroundMark x1="68990" y1="84576" x2="68990" y2="84576"/>
                        <a14:foregroundMark x1="66899" y1="85090" x2="66899" y2="85090"/>
                        <a14:foregroundMark x1="65854" y1="86375" x2="65854" y2="86375"/>
                        <a14:foregroundMark x1="56446" y1="87404" x2="56446" y2="87404"/>
                        <a14:foregroundMark x1="47387" y1="86889" x2="47387" y2="86889"/>
                        <a14:foregroundMark x1="51568" y1="90231" x2="51568" y2="90231"/>
                        <a14:foregroundMark x1="52613" y1="92031" x2="52613" y2="92031"/>
                        <a14:foregroundMark x1="41812" y1="87404" x2="41812" y2="87404"/>
                        <a14:foregroundMark x1="43902" y1="88175" x2="43902" y2="88175"/>
                        <a14:foregroundMark x1="39373" y1="86375" x2="39373" y2="86375"/>
                        <a14:foregroundMark x1="37631" y1="85090" x2="37631" y2="85090"/>
                        <a14:foregroundMark x1="35192" y1="82005" x2="35192" y2="82005"/>
                        <a14:foregroundMark x1="31707" y1="78406" x2="31707" y2="78149"/>
                        <a14:foregroundMark x1="29268" y1="72494" x2="31359" y2="77378"/>
                        <a14:foregroundMark x1="32753" y1="79434" x2="37282" y2="85090"/>
                        <a14:foregroundMark x1="24042" y1="62211" x2="24042" y2="62211"/>
                        <a14:foregroundMark x1="23693" y1="64524" x2="23693" y2="64524"/>
                        <a14:foregroundMark x1="22300" y1="65810" x2="22300" y2="65810"/>
                        <a14:foregroundMark x1="23693" y1="66324" x2="23693" y2="66324"/>
                        <a14:foregroundMark x1="25436" y1="67095" x2="25436" y2="67095"/>
                        <a14:foregroundMark x1="26829" y1="68638" x2="26829" y2="68638"/>
                        <a14:foregroundMark x1="23345" y1="60925" x2="15679" y2="51414"/>
                        <a14:foregroundMark x1="14983" y1="51414" x2="11847" y2="38046"/>
                        <a14:foregroundMark x1="12195" y1="37275" x2="16376" y2="26992"/>
                        <a14:foregroundMark x1="21254" y1="23907" x2="21254" y2="23907"/>
                        <a14:foregroundMark x1="19861" y1="23907" x2="19861" y2="23907"/>
                        <a14:foregroundMark x1="17073" y1="24165" x2="17073" y2="24165"/>
                        <a14:foregroundMark x1="13589" y1="26992" x2="13589" y2="26992"/>
                        <a14:foregroundMark x1="12892" y1="28535" x2="12892" y2="28535"/>
                        <a14:foregroundMark x1="20557" y1="21080" x2="20557" y2="21080"/>
                        <a14:foregroundMark x1="24042" y1="16967" x2="22300" y2="20823"/>
                        <a14:foregroundMark x1="21603" y1="20308" x2="15331" y2="23393"/>
                        <a14:foregroundMark x1="21603" y1="17224" x2="25087" y2="19023"/>
                        <a14:foregroundMark x1="30314" y1="20051" x2="30314" y2="20051"/>
                      </a14:backgroundRemoval>
                    </a14:imgEffect>
                  </a14:imgLayer>
                </a14:imgProps>
              </a:ext>
              <a:ext uri="{28A0092B-C50C-407E-A947-70E740481C1C}">
                <a14:useLocalDpi xmlns:a14="http://schemas.microsoft.com/office/drawing/2010/main" val="0"/>
              </a:ext>
            </a:extLst>
          </a:blip>
          <a:stretch>
            <a:fillRect/>
          </a:stretch>
        </p:blipFill>
        <p:spPr>
          <a:xfrm>
            <a:off x="10553699" y="16669"/>
            <a:ext cx="1193721" cy="1618633"/>
          </a:xfrm>
          <a:prstGeom prst="rect">
            <a:avLst/>
          </a:prstGeom>
        </p:spPr>
      </p:pic>
      <p:pic>
        <p:nvPicPr>
          <p:cNvPr id="10" name="Resim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28166" y="616832"/>
            <a:ext cx="4333875" cy="421779"/>
          </a:xfrm>
          <a:prstGeom prst="rect">
            <a:avLst/>
          </a:prstGeom>
        </p:spPr>
      </p:pic>
    </p:spTree>
    <p:extLst>
      <p:ext uri="{BB962C8B-B14F-4D97-AF65-F5344CB8AC3E}">
        <p14:creationId xmlns:p14="http://schemas.microsoft.com/office/powerpoint/2010/main" val="3838148845"/>
      </p:ext>
    </p:extLst>
  </p:cSld>
  <p:clrMapOvr>
    <a:masterClrMapping/>
  </p:clrMapOvr>
  <mc:AlternateContent xmlns:mc="http://schemas.openxmlformats.org/markup-compatibility/2006" xmlns:p14="http://schemas.microsoft.com/office/powerpoint/2010/main">
    <mc:Choice Requires="p14">
      <p:transition spd="slow" p14:dur="2000" advTm="20853"/>
    </mc:Choice>
    <mc:Fallback xmlns="">
      <p:transition spd="slow" advTm="2085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indefinite"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0"/>
                                        <p:tgtEl>
                                          <p:spTgt spid="8"/>
                                        </p:tgtEl>
                                      </p:cBhvr>
                                    </p:animEffect>
                                    <p:anim calcmode="lin" valueType="num">
                                      <p:cBhvr>
                                        <p:cTn id="8" dur="5000" fill="hold"/>
                                        <p:tgtEl>
                                          <p:spTgt spid="8"/>
                                        </p:tgtEl>
                                        <p:attrNameLst>
                                          <p:attrName>ppt_w</p:attrName>
                                        </p:attrNameLst>
                                      </p:cBhvr>
                                      <p:tavLst>
                                        <p:tav tm="0" fmla="#ppt_w*sin(2.5*pi*$)">
                                          <p:val>
                                            <p:fltVal val="0"/>
                                          </p:val>
                                        </p:tav>
                                        <p:tav tm="100000">
                                          <p:val>
                                            <p:fltVal val="1"/>
                                          </p:val>
                                        </p:tav>
                                      </p:tavLst>
                                    </p:anim>
                                    <p:anim calcmode="lin" valueType="num">
                                      <p:cBhvr>
                                        <p:cTn id="9" dur="5000" fill="hold"/>
                                        <p:tgtEl>
                                          <p:spTgt spid="8"/>
                                        </p:tgtEl>
                                        <p:attrNameLst>
                                          <p:attrName>ppt_h</p:attrName>
                                        </p:attrNameLst>
                                      </p:cBhvr>
                                      <p:tavLst>
                                        <p:tav tm="0">
                                          <p:val>
                                            <p:strVal val="#ppt_h"/>
                                          </p:val>
                                        </p:tav>
                                        <p:tav tm="100000">
                                          <p:val>
                                            <p:strVal val="#ppt_h"/>
                                          </p:val>
                                        </p:tav>
                                      </p:tavLst>
                                    </p:anim>
                                  </p:childTnLst>
                                </p:cTn>
                              </p:par>
                              <p:par>
                                <p:cTn id="10" presetID="45" presetClass="entr" presetSubtype="0" repeatCount="indefinite"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0"/>
                                        <p:tgtEl>
                                          <p:spTgt spid="9"/>
                                        </p:tgtEl>
                                      </p:cBhvr>
                                    </p:animEffect>
                                    <p:anim calcmode="lin" valueType="num">
                                      <p:cBhvr>
                                        <p:cTn id="13" dur="5000" fill="hold"/>
                                        <p:tgtEl>
                                          <p:spTgt spid="9"/>
                                        </p:tgtEl>
                                        <p:attrNameLst>
                                          <p:attrName>ppt_w</p:attrName>
                                        </p:attrNameLst>
                                      </p:cBhvr>
                                      <p:tavLst>
                                        <p:tav tm="0" fmla="#ppt_w*sin(2.5*pi*$)">
                                          <p:val>
                                            <p:fltVal val="0"/>
                                          </p:val>
                                        </p:tav>
                                        <p:tav tm="100000">
                                          <p:val>
                                            <p:fltVal val="1"/>
                                          </p:val>
                                        </p:tav>
                                      </p:tavLst>
                                    </p:anim>
                                    <p:anim calcmode="lin" valueType="num">
                                      <p:cBhvr>
                                        <p:cTn id="14" dur="5000" fill="hold"/>
                                        <p:tgtEl>
                                          <p:spTgt spid="9"/>
                                        </p:tgtEl>
                                        <p:attrNameLst>
                                          <p:attrName>ppt_h</p:attrName>
                                        </p:attrNameLst>
                                      </p:cBhvr>
                                      <p:tavLst>
                                        <p:tav tm="0">
                                          <p:val>
                                            <p:strVal val="#ppt_h"/>
                                          </p:val>
                                        </p:tav>
                                        <p:tav tm="100000">
                                          <p:val>
                                            <p:strVal val="#ppt_h"/>
                                          </p:val>
                                        </p:tav>
                                      </p:tavLst>
                                    </p:anim>
                                  </p:childTnLst>
                                </p:cTn>
                              </p:par>
                              <p:par>
                                <p:cTn id="15" presetID="16" presetClass="entr" presetSubtype="21"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a:off x="798022" y="1815900"/>
            <a:ext cx="10582102" cy="707886"/>
          </a:xfrm>
          <a:prstGeom prst="rect">
            <a:avLst/>
          </a:prstGeom>
        </p:spPr>
        <p:txBody>
          <a:bodyPr wrap="square">
            <a:spAutoFit/>
          </a:bodyPr>
          <a:lstStyle/>
          <a:p>
            <a:pPr algn="just">
              <a:spcAft>
                <a:spcPts val="0"/>
              </a:spcAft>
              <a:tabLst>
                <a:tab pos="450215" algn="l"/>
              </a:tabLst>
            </a:pPr>
            <a:r>
              <a:rPr lang="tr-TR" dirty="0" smtClean="0">
                <a:solidFill>
                  <a:srgbClr val="FF0000"/>
                </a:solidFill>
                <a:latin typeface="Times New Roman" panose="02020603050405020304" pitchFamily="18" charset="0"/>
                <a:ea typeface="Tahoma" panose="020B0604030504040204" pitchFamily="34" charset="0"/>
              </a:rPr>
              <a:t>	</a:t>
            </a:r>
            <a:r>
              <a:rPr lang="tr-TR" sz="2000" b="1" dirty="0" smtClean="0">
                <a:solidFill>
                  <a:srgbClr val="FF0000"/>
                </a:solidFill>
                <a:latin typeface="Times New Roman" panose="02020603050405020304" pitchFamily="18" charset="0"/>
                <a:ea typeface="Tahoma" panose="020B0604030504040204" pitchFamily="34" charset="0"/>
              </a:rPr>
              <a:t>Kimlik Bildirim Sistemi / Çalışan Bildirimi Projesine kayıt olmak için müracaat esnasında aşağıda belirtilen belgelerin hazır bulunması gerekmektedir.</a:t>
            </a:r>
          </a:p>
        </p:txBody>
      </p:sp>
      <p:graphicFrame>
        <p:nvGraphicFramePr>
          <p:cNvPr id="9" name="Tablo 8"/>
          <p:cNvGraphicFramePr>
            <a:graphicFrameLocks noGrp="1"/>
          </p:cNvGraphicFramePr>
          <p:nvPr>
            <p:extLst/>
          </p:nvPr>
        </p:nvGraphicFramePr>
        <p:xfrm>
          <a:off x="1352445" y="2815580"/>
          <a:ext cx="9285315" cy="3759556"/>
        </p:xfrm>
        <a:graphic>
          <a:graphicData uri="http://schemas.openxmlformats.org/drawingml/2006/table">
            <a:tbl>
              <a:tblPr firstRow="1" firstCol="1" bandRow="1">
                <a:tableStyleId>{5C22544A-7EE6-4342-B048-85BDC9FD1C3A}</a:tableStyleId>
              </a:tblPr>
              <a:tblGrid>
                <a:gridCol w="812789">
                  <a:extLst>
                    <a:ext uri="{9D8B030D-6E8A-4147-A177-3AD203B41FA5}">
                      <a16:colId xmlns:a16="http://schemas.microsoft.com/office/drawing/2014/main" val="3096955785"/>
                    </a:ext>
                  </a:extLst>
                </a:gridCol>
                <a:gridCol w="4057986">
                  <a:extLst>
                    <a:ext uri="{9D8B030D-6E8A-4147-A177-3AD203B41FA5}">
                      <a16:colId xmlns:a16="http://schemas.microsoft.com/office/drawing/2014/main" val="2924778382"/>
                    </a:ext>
                  </a:extLst>
                </a:gridCol>
                <a:gridCol w="175820">
                  <a:extLst>
                    <a:ext uri="{9D8B030D-6E8A-4147-A177-3AD203B41FA5}">
                      <a16:colId xmlns:a16="http://schemas.microsoft.com/office/drawing/2014/main" val="3129354399"/>
                    </a:ext>
                  </a:extLst>
                </a:gridCol>
                <a:gridCol w="606057">
                  <a:extLst>
                    <a:ext uri="{9D8B030D-6E8A-4147-A177-3AD203B41FA5}">
                      <a16:colId xmlns:a16="http://schemas.microsoft.com/office/drawing/2014/main" val="3327294676"/>
                    </a:ext>
                  </a:extLst>
                </a:gridCol>
                <a:gridCol w="3632663">
                  <a:extLst>
                    <a:ext uri="{9D8B030D-6E8A-4147-A177-3AD203B41FA5}">
                      <a16:colId xmlns:a16="http://schemas.microsoft.com/office/drawing/2014/main" val="3886861283"/>
                    </a:ext>
                  </a:extLst>
                </a:gridCol>
              </a:tblGrid>
              <a:tr h="234710">
                <a:tc gridSpan="2">
                  <a:txBody>
                    <a:bodyPr/>
                    <a:lstStyle/>
                    <a:p>
                      <a:pPr algn="ctr">
                        <a:lnSpc>
                          <a:spcPct val="115000"/>
                        </a:lnSpc>
                        <a:spcAft>
                          <a:spcPts val="0"/>
                        </a:spcAft>
                      </a:pPr>
                      <a:r>
                        <a:rPr lang="tr-TR" sz="1400" dirty="0">
                          <a:solidFill>
                            <a:srgbClr val="FF0000"/>
                          </a:solidFill>
                          <a:effectLst/>
                        </a:rPr>
                        <a:t>GERÇEK KİŞİLER İÇİN</a:t>
                      </a:r>
                      <a:endParaRPr lang="tr-TR"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951" marR="56951" marT="0" marB="0" anchor="ctr"/>
                </a:tc>
                <a:tc hMerge="1">
                  <a:txBody>
                    <a:bodyPr/>
                    <a:lstStyle/>
                    <a:p>
                      <a:endParaRPr lang="tr-TR"/>
                    </a:p>
                  </a:txBody>
                  <a:tcPr/>
                </a:tc>
                <a:tc rowSpan="10">
                  <a:txBody>
                    <a:bodyPr/>
                    <a:lstStyle/>
                    <a:p>
                      <a:pPr algn="l">
                        <a:lnSpc>
                          <a:spcPct val="115000"/>
                        </a:lnSpc>
                        <a:spcAft>
                          <a:spcPts val="0"/>
                        </a:spcAft>
                      </a:pPr>
                      <a:r>
                        <a:rPr lang="tr-TR" sz="1400" dirty="0">
                          <a:effectLst/>
                        </a:rPr>
                        <a:t>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6951" marR="56951" marT="0" marB="0" anchor="ctr"/>
                </a:tc>
                <a:tc gridSpan="2">
                  <a:txBody>
                    <a:bodyPr/>
                    <a:lstStyle/>
                    <a:p>
                      <a:pPr algn="ctr">
                        <a:lnSpc>
                          <a:spcPct val="115000"/>
                        </a:lnSpc>
                        <a:spcAft>
                          <a:spcPts val="0"/>
                        </a:spcAft>
                      </a:pPr>
                      <a:r>
                        <a:rPr lang="tr-TR" sz="1400" dirty="0">
                          <a:solidFill>
                            <a:srgbClr val="0000FF"/>
                          </a:solidFill>
                          <a:effectLst/>
                        </a:rPr>
                        <a:t>TÜZEL KİŞİLİKLER İÇİN</a:t>
                      </a:r>
                      <a:endParaRPr lang="tr-TR" sz="14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56951" marR="56951" marT="0" marB="0" anchor="ctr"/>
                </a:tc>
                <a:tc hMerge="1">
                  <a:txBody>
                    <a:bodyPr/>
                    <a:lstStyle/>
                    <a:p>
                      <a:endParaRPr lang="tr-TR"/>
                    </a:p>
                  </a:txBody>
                  <a:tcPr/>
                </a:tc>
                <a:extLst>
                  <a:ext uri="{0D108BD9-81ED-4DB2-BD59-A6C34878D82A}">
                    <a16:rowId xmlns:a16="http://schemas.microsoft.com/office/drawing/2014/main" val="3095839920"/>
                  </a:ext>
                </a:extLst>
              </a:tr>
              <a:tr h="704129">
                <a:tc>
                  <a:txBody>
                    <a:bodyPr/>
                    <a:lstStyle/>
                    <a:p>
                      <a:pPr algn="l">
                        <a:lnSpc>
                          <a:spcPct val="115000"/>
                        </a:lnSpc>
                        <a:spcAft>
                          <a:spcPts val="0"/>
                        </a:spcAft>
                      </a:pPr>
                      <a:r>
                        <a:rPr lang="tr-TR" sz="1400" dirty="0">
                          <a:solidFill>
                            <a:srgbClr val="0000FF"/>
                          </a:solidFill>
                          <a:effectLst/>
                        </a:rPr>
                        <a:t>S.NO</a:t>
                      </a:r>
                      <a:endParaRPr lang="tr-TR" sz="14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56951" marR="56951" marT="0" marB="0" anchor="ctr"/>
                </a:tc>
                <a:tc>
                  <a:txBody>
                    <a:bodyPr/>
                    <a:lstStyle/>
                    <a:p>
                      <a:pPr algn="l">
                        <a:lnSpc>
                          <a:spcPct val="115000"/>
                        </a:lnSpc>
                        <a:spcAft>
                          <a:spcPts val="0"/>
                        </a:spcAft>
                      </a:pPr>
                      <a:r>
                        <a:rPr lang="tr-TR" sz="1400" b="1" dirty="0">
                          <a:solidFill>
                            <a:srgbClr val="0000FF"/>
                          </a:solidFill>
                          <a:effectLst/>
                        </a:rPr>
                        <a:t>BELGE TÜRÜ</a:t>
                      </a:r>
                      <a:endParaRPr lang="tr-TR" sz="14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56951" marR="56951" marT="0" marB="0" anchor="ctr"/>
                </a:tc>
                <a:tc vMerge="1">
                  <a:txBody>
                    <a:bodyPr/>
                    <a:lstStyle/>
                    <a:p>
                      <a:endParaRPr lang="tr-TR"/>
                    </a:p>
                  </a:txBody>
                  <a:tcPr/>
                </a:tc>
                <a:tc>
                  <a:txBody>
                    <a:bodyPr/>
                    <a:lstStyle/>
                    <a:p>
                      <a:pPr algn="ctr">
                        <a:lnSpc>
                          <a:spcPct val="115000"/>
                        </a:lnSpc>
                        <a:spcAft>
                          <a:spcPts val="0"/>
                        </a:spcAft>
                      </a:pPr>
                      <a:r>
                        <a:rPr lang="tr-TR" sz="1400" b="1" dirty="0">
                          <a:solidFill>
                            <a:srgbClr val="FF0000"/>
                          </a:solidFill>
                          <a:effectLst/>
                        </a:rPr>
                        <a:t>S.NO</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951" marR="56951" marT="0" marB="0" anchor="ctr"/>
                </a:tc>
                <a:tc>
                  <a:txBody>
                    <a:bodyPr/>
                    <a:lstStyle/>
                    <a:p>
                      <a:pPr algn="l">
                        <a:lnSpc>
                          <a:spcPct val="115000"/>
                        </a:lnSpc>
                        <a:spcAft>
                          <a:spcPts val="0"/>
                        </a:spcAft>
                      </a:pPr>
                      <a:r>
                        <a:rPr lang="tr-TR" sz="1400" b="1" dirty="0">
                          <a:solidFill>
                            <a:srgbClr val="FF0000"/>
                          </a:solidFill>
                          <a:effectLst/>
                        </a:rPr>
                        <a:t>BELGE TÜRÜ</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951" marR="56951" marT="0" marB="0" anchor="ctr"/>
                </a:tc>
                <a:extLst>
                  <a:ext uri="{0D108BD9-81ED-4DB2-BD59-A6C34878D82A}">
                    <a16:rowId xmlns:a16="http://schemas.microsoft.com/office/drawing/2014/main" val="1424807730"/>
                  </a:ext>
                </a:extLst>
              </a:tr>
              <a:tr h="469419">
                <a:tc>
                  <a:txBody>
                    <a:bodyPr/>
                    <a:lstStyle/>
                    <a:p>
                      <a:pPr algn="ctr">
                        <a:lnSpc>
                          <a:spcPct val="115000"/>
                        </a:lnSpc>
                        <a:spcAft>
                          <a:spcPts val="0"/>
                        </a:spcAft>
                      </a:pPr>
                      <a:r>
                        <a:rPr lang="tr-TR" sz="1400" dirty="0">
                          <a:solidFill>
                            <a:srgbClr val="0000FF"/>
                          </a:solidFill>
                          <a:effectLst/>
                        </a:rPr>
                        <a:t>1</a:t>
                      </a:r>
                      <a:endParaRPr lang="tr-TR" sz="14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56951" marR="56951" marT="0" marB="0" anchor="ctr"/>
                </a:tc>
                <a:tc>
                  <a:txBody>
                    <a:bodyPr/>
                    <a:lstStyle/>
                    <a:p>
                      <a:pPr algn="l">
                        <a:lnSpc>
                          <a:spcPct val="115000"/>
                        </a:lnSpc>
                        <a:spcAft>
                          <a:spcPts val="0"/>
                        </a:spcAft>
                      </a:pPr>
                      <a:r>
                        <a:rPr lang="tr-TR" sz="1400" dirty="0">
                          <a:effectLst/>
                        </a:rPr>
                        <a:t>İŞYERİ AÇMA ÇALIŞTIRMA </a:t>
                      </a:r>
                      <a:r>
                        <a:rPr lang="tr-TR" sz="1400" dirty="0" smtClean="0">
                          <a:effectLst/>
                        </a:rPr>
                        <a:t>BELGESİ ( </a:t>
                      </a:r>
                      <a:r>
                        <a:rPr lang="tr-TR" sz="1400" dirty="0">
                          <a:effectLst/>
                        </a:rPr>
                        <a:t>RUHSAT)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6951" marR="56951" marT="0" marB="0" anchor="ctr"/>
                </a:tc>
                <a:tc vMerge="1">
                  <a:txBody>
                    <a:bodyPr/>
                    <a:lstStyle/>
                    <a:p>
                      <a:endParaRPr lang="tr-TR"/>
                    </a:p>
                  </a:txBody>
                  <a:tcPr/>
                </a:tc>
                <a:tc>
                  <a:txBody>
                    <a:bodyPr/>
                    <a:lstStyle/>
                    <a:p>
                      <a:pPr algn="ctr">
                        <a:lnSpc>
                          <a:spcPct val="115000"/>
                        </a:lnSpc>
                        <a:spcAft>
                          <a:spcPts val="0"/>
                        </a:spcAft>
                      </a:pPr>
                      <a:r>
                        <a:rPr lang="tr-TR" sz="1400" b="1" dirty="0">
                          <a:solidFill>
                            <a:srgbClr val="FF0000"/>
                          </a:solidFill>
                          <a:effectLst/>
                        </a:rPr>
                        <a:t>1</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951" marR="56951" marT="0" marB="0" anchor="ctr"/>
                </a:tc>
                <a:tc>
                  <a:txBody>
                    <a:bodyPr/>
                    <a:lstStyle/>
                    <a:p>
                      <a:pPr algn="l">
                        <a:lnSpc>
                          <a:spcPct val="115000"/>
                        </a:lnSpc>
                        <a:spcAft>
                          <a:spcPts val="0"/>
                        </a:spcAft>
                      </a:pPr>
                      <a:r>
                        <a:rPr lang="tr-TR" sz="1400" dirty="0">
                          <a:effectLst/>
                        </a:rPr>
                        <a:t>İŞYERİ AÇMA ÇALIŞTIRMA BELGESİ </a:t>
                      </a:r>
                      <a:r>
                        <a:rPr lang="tr-TR" sz="1400" dirty="0" smtClean="0">
                          <a:effectLst/>
                        </a:rPr>
                        <a:t>( </a:t>
                      </a:r>
                      <a:r>
                        <a:rPr lang="tr-TR" sz="1400" dirty="0">
                          <a:effectLst/>
                        </a:rPr>
                        <a:t>RUHSAT)</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6951" marR="56951" marT="0" marB="0" anchor="ctr"/>
                </a:tc>
                <a:extLst>
                  <a:ext uri="{0D108BD9-81ED-4DB2-BD59-A6C34878D82A}">
                    <a16:rowId xmlns:a16="http://schemas.microsoft.com/office/drawing/2014/main" val="3909309914"/>
                  </a:ext>
                </a:extLst>
              </a:tr>
              <a:tr h="234710">
                <a:tc>
                  <a:txBody>
                    <a:bodyPr/>
                    <a:lstStyle/>
                    <a:p>
                      <a:pPr algn="ctr">
                        <a:lnSpc>
                          <a:spcPct val="115000"/>
                        </a:lnSpc>
                        <a:spcAft>
                          <a:spcPts val="0"/>
                        </a:spcAft>
                      </a:pPr>
                      <a:r>
                        <a:rPr lang="tr-TR" sz="1400" dirty="0">
                          <a:solidFill>
                            <a:srgbClr val="0000FF"/>
                          </a:solidFill>
                          <a:effectLst/>
                        </a:rPr>
                        <a:t>2</a:t>
                      </a:r>
                      <a:endParaRPr lang="tr-TR" sz="14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56951" marR="56951" marT="0" marB="0" anchor="ctr"/>
                </a:tc>
                <a:tc>
                  <a:txBody>
                    <a:bodyPr/>
                    <a:lstStyle/>
                    <a:p>
                      <a:pPr algn="l">
                        <a:lnSpc>
                          <a:spcPct val="115000"/>
                        </a:lnSpc>
                        <a:spcAft>
                          <a:spcPts val="0"/>
                        </a:spcAft>
                      </a:pPr>
                      <a:r>
                        <a:rPr lang="tr-TR" sz="1400" dirty="0">
                          <a:effectLst/>
                        </a:rPr>
                        <a:t>VERGİ LEVHASI</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6951" marR="56951" marT="0" marB="0" anchor="ctr"/>
                </a:tc>
                <a:tc vMerge="1">
                  <a:txBody>
                    <a:bodyPr/>
                    <a:lstStyle/>
                    <a:p>
                      <a:endParaRPr lang="tr-TR"/>
                    </a:p>
                  </a:txBody>
                  <a:tcPr/>
                </a:tc>
                <a:tc>
                  <a:txBody>
                    <a:bodyPr/>
                    <a:lstStyle/>
                    <a:p>
                      <a:pPr algn="ctr">
                        <a:lnSpc>
                          <a:spcPct val="115000"/>
                        </a:lnSpc>
                        <a:spcAft>
                          <a:spcPts val="0"/>
                        </a:spcAft>
                      </a:pPr>
                      <a:r>
                        <a:rPr lang="tr-TR" sz="1400" b="1" dirty="0">
                          <a:solidFill>
                            <a:srgbClr val="FF0000"/>
                          </a:solidFill>
                          <a:effectLst/>
                        </a:rPr>
                        <a:t>2</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951" marR="56951" marT="0" marB="0" anchor="ctr"/>
                </a:tc>
                <a:tc>
                  <a:txBody>
                    <a:bodyPr/>
                    <a:lstStyle/>
                    <a:p>
                      <a:pPr algn="l">
                        <a:lnSpc>
                          <a:spcPct val="115000"/>
                        </a:lnSpc>
                        <a:spcAft>
                          <a:spcPts val="0"/>
                        </a:spcAft>
                      </a:pPr>
                      <a:r>
                        <a:rPr lang="tr-TR" sz="1400" dirty="0">
                          <a:effectLst/>
                        </a:rPr>
                        <a:t>VERGİ LEVHASI</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6951" marR="56951" marT="0" marB="0" anchor="ctr"/>
                </a:tc>
                <a:extLst>
                  <a:ext uri="{0D108BD9-81ED-4DB2-BD59-A6C34878D82A}">
                    <a16:rowId xmlns:a16="http://schemas.microsoft.com/office/drawing/2014/main" val="2567725142"/>
                  </a:ext>
                </a:extLst>
              </a:tr>
              <a:tr h="234710">
                <a:tc>
                  <a:txBody>
                    <a:bodyPr/>
                    <a:lstStyle/>
                    <a:p>
                      <a:pPr algn="ctr">
                        <a:lnSpc>
                          <a:spcPct val="115000"/>
                        </a:lnSpc>
                        <a:spcAft>
                          <a:spcPts val="0"/>
                        </a:spcAft>
                      </a:pPr>
                      <a:r>
                        <a:rPr lang="tr-TR" sz="1400" dirty="0">
                          <a:solidFill>
                            <a:srgbClr val="0000FF"/>
                          </a:solidFill>
                          <a:effectLst/>
                        </a:rPr>
                        <a:t>3</a:t>
                      </a:r>
                      <a:endParaRPr lang="tr-TR" sz="14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56951" marR="56951" marT="0" marB="0" anchor="ctr"/>
                </a:tc>
                <a:tc>
                  <a:txBody>
                    <a:bodyPr/>
                    <a:lstStyle/>
                    <a:p>
                      <a:pPr algn="l">
                        <a:lnSpc>
                          <a:spcPct val="115000"/>
                        </a:lnSpc>
                        <a:spcAft>
                          <a:spcPts val="0"/>
                        </a:spcAft>
                      </a:pPr>
                      <a:r>
                        <a:rPr lang="tr-TR" sz="1400" dirty="0" smtClean="0">
                          <a:effectLst/>
                        </a:rPr>
                        <a:t>NÜFUS CÜZDAN FOTOKOPİSİ</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6951" marR="56951" marT="0" marB="0" anchor="ctr"/>
                </a:tc>
                <a:tc vMerge="1">
                  <a:txBody>
                    <a:bodyPr/>
                    <a:lstStyle/>
                    <a:p>
                      <a:endParaRPr lang="tr-TR"/>
                    </a:p>
                  </a:txBody>
                  <a:tcPr/>
                </a:tc>
                <a:tc>
                  <a:txBody>
                    <a:bodyPr/>
                    <a:lstStyle/>
                    <a:p>
                      <a:pPr algn="ctr"/>
                      <a:r>
                        <a:rPr lang="tr-TR" sz="1400" b="1" dirty="0" smtClean="0">
                          <a:solidFill>
                            <a:srgbClr val="FF0000"/>
                          </a:solidFill>
                        </a:rPr>
                        <a:t>3</a:t>
                      </a:r>
                      <a:endParaRPr lang="tr-TR" sz="1400" b="1" dirty="0">
                        <a:solidFill>
                          <a:srgbClr val="FF0000"/>
                        </a:solidFill>
                      </a:endParaRPr>
                    </a:p>
                  </a:txBody>
                  <a:tcPr marL="56951" marR="56951" marT="0" marB="0" anchor="ctr"/>
                </a:tc>
                <a:tc>
                  <a:txBody>
                    <a:bodyPr/>
                    <a:lstStyle/>
                    <a:p>
                      <a:r>
                        <a:rPr lang="tr-TR" sz="1400" dirty="0" smtClean="0"/>
                        <a:t>İMZA SİRKÜSÜ</a:t>
                      </a:r>
                      <a:endParaRPr lang="tr-TR" sz="1400" dirty="0"/>
                    </a:p>
                  </a:txBody>
                  <a:tcPr marL="56951" marR="56951" marT="0" marB="0" anchor="ctr"/>
                </a:tc>
                <a:extLst>
                  <a:ext uri="{0D108BD9-81ED-4DB2-BD59-A6C34878D82A}">
                    <a16:rowId xmlns:a16="http://schemas.microsoft.com/office/drawing/2014/main" val="504175391"/>
                  </a:ext>
                </a:extLst>
              </a:tr>
              <a:tr h="234710">
                <a:tc>
                  <a:txBody>
                    <a:bodyPr/>
                    <a:lstStyle/>
                    <a:p>
                      <a:pPr algn="ctr">
                        <a:lnSpc>
                          <a:spcPct val="115000"/>
                        </a:lnSpc>
                        <a:spcAft>
                          <a:spcPts val="0"/>
                        </a:spcAft>
                      </a:pPr>
                      <a:r>
                        <a:rPr lang="tr-TR" sz="1400" dirty="0">
                          <a:solidFill>
                            <a:srgbClr val="0000FF"/>
                          </a:solidFill>
                          <a:effectLst/>
                        </a:rPr>
                        <a:t>4</a:t>
                      </a:r>
                      <a:endParaRPr lang="tr-TR" sz="14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56951" marR="56951" marT="0" marB="0" anchor="ctr"/>
                </a:tc>
                <a:tc>
                  <a:txBody>
                    <a:bodyPr/>
                    <a:lstStyle/>
                    <a:p>
                      <a:pPr algn="l">
                        <a:lnSpc>
                          <a:spcPct val="115000"/>
                        </a:lnSpc>
                        <a:spcAft>
                          <a:spcPts val="0"/>
                        </a:spcAft>
                      </a:pPr>
                      <a:r>
                        <a:rPr lang="tr-TR" sz="1400" dirty="0" smtClean="0">
                          <a:effectLst/>
                        </a:rPr>
                        <a:t>PROJE KAYIT FORMU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6951" marR="56951" marT="0" marB="0" anchor="ctr"/>
                </a:tc>
                <a:tc vMerge="1">
                  <a:txBody>
                    <a:bodyPr/>
                    <a:lstStyle/>
                    <a:p>
                      <a:endParaRPr lang="tr-TR"/>
                    </a:p>
                  </a:txBody>
                  <a:tcPr/>
                </a:tc>
                <a:tc>
                  <a:txBody>
                    <a:bodyPr/>
                    <a:lstStyle/>
                    <a:p>
                      <a:pPr algn="ctr">
                        <a:lnSpc>
                          <a:spcPct val="115000"/>
                        </a:lnSpc>
                        <a:spcAft>
                          <a:spcPts val="0"/>
                        </a:spcAft>
                      </a:pPr>
                      <a:r>
                        <a:rPr lang="tr-TR" sz="1400" b="1" dirty="0">
                          <a:solidFill>
                            <a:srgbClr val="FF0000"/>
                          </a:solidFill>
                          <a:effectLst/>
                        </a:rPr>
                        <a:t>4</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951" marR="56951" marT="0" marB="0" anchor="ctr"/>
                </a:tc>
                <a:tc>
                  <a:txBody>
                    <a:bodyPr/>
                    <a:lstStyle/>
                    <a:p>
                      <a:pPr algn="l">
                        <a:lnSpc>
                          <a:spcPct val="115000"/>
                        </a:lnSpc>
                        <a:spcAft>
                          <a:spcPts val="0"/>
                        </a:spcAft>
                      </a:pPr>
                      <a:r>
                        <a:rPr lang="tr-TR" sz="1400" dirty="0" smtClean="0">
                          <a:effectLst/>
                        </a:rPr>
                        <a:t>NÜFUS CÜZDAN FOTOKOPİSİ</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6951" marR="56951" marT="0" marB="0" anchor="ctr"/>
                </a:tc>
                <a:extLst>
                  <a:ext uri="{0D108BD9-81ED-4DB2-BD59-A6C34878D82A}">
                    <a16:rowId xmlns:a16="http://schemas.microsoft.com/office/drawing/2014/main" val="828440640"/>
                  </a:ext>
                </a:extLst>
              </a:tr>
              <a:tr h="234710">
                <a:tc>
                  <a:txBody>
                    <a:bodyPr/>
                    <a:lstStyle/>
                    <a:p>
                      <a:pPr algn="ctr">
                        <a:lnSpc>
                          <a:spcPct val="115000"/>
                        </a:lnSpc>
                        <a:spcAft>
                          <a:spcPts val="0"/>
                        </a:spcAft>
                      </a:pPr>
                      <a:r>
                        <a:rPr lang="tr-TR" sz="1400" dirty="0">
                          <a:solidFill>
                            <a:srgbClr val="0000FF"/>
                          </a:solidFill>
                          <a:effectLst/>
                        </a:rPr>
                        <a:t>5</a:t>
                      </a:r>
                      <a:endParaRPr lang="tr-TR" sz="14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56951" marR="56951" marT="0" marB="0" anchor="ctr"/>
                </a:tc>
                <a:tc>
                  <a:txBody>
                    <a:bodyPr/>
                    <a:lstStyle/>
                    <a:p>
                      <a:pPr algn="l">
                        <a:lnSpc>
                          <a:spcPct val="115000"/>
                        </a:lnSpc>
                        <a:spcAft>
                          <a:spcPts val="0"/>
                        </a:spcAft>
                      </a:pPr>
                      <a:r>
                        <a:rPr lang="tr-TR" sz="1400" dirty="0" smtClean="0">
                          <a:effectLst/>
                          <a:latin typeface="Calibri" panose="020F0502020204030204" pitchFamily="34" charset="0"/>
                          <a:ea typeface="Calibri" panose="020F0502020204030204" pitchFamily="34" charset="0"/>
                          <a:cs typeface="Times New Roman" panose="02020603050405020304" pitchFamily="18" charset="0"/>
                        </a:rPr>
                        <a:t>DİLEKÇE</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6951" marR="56951" marT="0" marB="0" anchor="ctr"/>
                </a:tc>
                <a:tc vMerge="1">
                  <a:txBody>
                    <a:bodyPr/>
                    <a:lstStyle/>
                    <a:p>
                      <a:endParaRPr lang="tr-TR"/>
                    </a:p>
                  </a:txBody>
                  <a:tcPr/>
                </a:tc>
                <a:tc>
                  <a:txBody>
                    <a:bodyPr/>
                    <a:lstStyle/>
                    <a:p>
                      <a:pPr algn="ctr">
                        <a:lnSpc>
                          <a:spcPct val="115000"/>
                        </a:lnSpc>
                        <a:spcAft>
                          <a:spcPts val="0"/>
                        </a:spcAft>
                      </a:pPr>
                      <a:r>
                        <a:rPr lang="tr-TR" sz="1400" b="1" dirty="0">
                          <a:solidFill>
                            <a:srgbClr val="FF0000"/>
                          </a:solidFill>
                          <a:effectLst/>
                        </a:rPr>
                        <a:t>5</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951" marR="56951" marT="0" marB="0" anchor="ctr"/>
                </a:tc>
                <a:tc>
                  <a:txBody>
                    <a:bodyPr/>
                    <a:lstStyle/>
                    <a:p>
                      <a:pPr algn="l">
                        <a:lnSpc>
                          <a:spcPct val="115000"/>
                        </a:lnSpc>
                        <a:spcAft>
                          <a:spcPts val="0"/>
                        </a:spcAft>
                      </a:pPr>
                      <a:r>
                        <a:rPr lang="tr-TR" sz="1400" dirty="0" smtClean="0">
                          <a:effectLst/>
                        </a:rPr>
                        <a:t>PROJE KAYIT FORMU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6951" marR="56951" marT="0" marB="0" anchor="ctr"/>
                </a:tc>
                <a:extLst>
                  <a:ext uri="{0D108BD9-81ED-4DB2-BD59-A6C34878D82A}">
                    <a16:rowId xmlns:a16="http://schemas.microsoft.com/office/drawing/2014/main" val="3379934568"/>
                  </a:ext>
                </a:extLst>
              </a:tr>
              <a:tr h="285127">
                <a:tc>
                  <a:txBody>
                    <a:bodyPr/>
                    <a:lstStyle/>
                    <a:p>
                      <a:pPr algn="ctr">
                        <a:lnSpc>
                          <a:spcPct val="115000"/>
                        </a:lnSpc>
                        <a:spcAft>
                          <a:spcPts val="0"/>
                        </a:spcAft>
                      </a:pPr>
                      <a:r>
                        <a:rPr lang="tr-TR" sz="1400" dirty="0">
                          <a:solidFill>
                            <a:srgbClr val="0000FF"/>
                          </a:solidFill>
                          <a:effectLst/>
                        </a:rPr>
                        <a:t>6</a:t>
                      </a:r>
                      <a:endParaRPr lang="tr-TR" sz="14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56951" marR="56951" marT="0" marB="0" anchor="ctr"/>
                </a:tc>
                <a:tc>
                  <a:txBody>
                    <a:bodyPr/>
                    <a:lstStyle/>
                    <a:p>
                      <a:pPr algn="l">
                        <a:lnSpc>
                          <a:spcPct val="115000"/>
                        </a:lnSpc>
                        <a:spcAft>
                          <a:spcPts val="0"/>
                        </a:spcAft>
                      </a:pPr>
                      <a:r>
                        <a:rPr lang="tr-TR" sz="1400" dirty="0">
                          <a:effectLst/>
                        </a:rPr>
                        <a:t>SORUMLU İŞLETİCİ BİLDİRME BELGESİ</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6951" marR="56951" marT="0" marB="0" anchor="ctr"/>
                </a:tc>
                <a:tc vMerge="1">
                  <a:txBody>
                    <a:bodyPr/>
                    <a:lstStyle/>
                    <a:p>
                      <a:endParaRPr lang="tr-TR"/>
                    </a:p>
                  </a:txBody>
                  <a:tcPr/>
                </a:tc>
                <a:tc>
                  <a:txBody>
                    <a:bodyPr/>
                    <a:lstStyle/>
                    <a:p>
                      <a:pPr algn="ctr">
                        <a:lnSpc>
                          <a:spcPct val="115000"/>
                        </a:lnSpc>
                        <a:spcAft>
                          <a:spcPts val="0"/>
                        </a:spcAft>
                      </a:pPr>
                      <a:r>
                        <a:rPr lang="tr-TR" sz="1400" b="1" dirty="0">
                          <a:solidFill>
                            <a:srgbClr val="FF0000"/>
                          </a:solidFill>
                          <a:effectLst/>
                        </a:rPr>
                        <a:t> </a:t>
                      </a:r>
                      <a:r>
                        <a:rPr lang="tr-TR" sz="1400" b="1" dirty="0" smtClean="0">
                          <a:solidFill>
                            <a:srgbClr val="FF0000"/>
                          </a:solidFill>
                          <a:effectLst/>
                        </a:rPr>
                        <a:t>6</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951" marR="56951" marT="0" marB="0" anchor="ctr"/>
                </a:tc>
                <a:tc>
                  <a:txBody>
                    <a:bodyPr/>
                    <a:lstStyle/>
                    <a:p>
                      <a:pPr algn="l">
                        <a:lnSpc>
                          <a:spcPct val="115000"/>
                        </a:lnSpc>
                        <a:spcAft>
                          <a:spcPts val="0"/>
                        </a:spcAft>
                      </a:pPr>
                      <a:r>
                        <a:rPr lang="tr-TR" sz="1400" dirty="0" smtClean="0">
                          <a:effectLst/>
                          <a:latin typeface="Calibri" panose="020F0502020204030204" pitchFamily="34" charset="0"/>
                          <a:ea typeface="Calibri" panose="020F0502020204030204" pitchFamily="34" charset="0"/>
                          <a:cs typeface="Times New Roman" panose="02020603050405020304" pitchFamily="18" charset="0"/>
                        </a:rPr>
                        <a:t>DİLEKÇE</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6951" marR="56951" marT="0" marB="0" anchor="ctr"/>
                </a:tc>
                <a:extLst>
                  <a:ext uri="{0D108BD9-81ED-4DB2-BD59-A6C34878D82A}">
                    <a16:rowId xmlns:a16="http://schemas.microsoft.com/office/drawing/2014/main" val="1636208594"/>
                  </a:ext>
                </a:extLst>
              </a:tr>
              <a:tr h="234710">
                <a:tc>
                  <a:txBody>
                    <a:bodyPr/>
                    <a:lstStyle/>
                    <a:p>
                      <a:pPr algn="ctr">
                        <a:lnSpc>
                          <a:spcPct val="115000"/>
                        </a:lnSpc>
                        <a:spcAft>
                          <a:spcPts val="0"/>
                        </a:spcAft>
                      </a:pPr>
                      <a:r>
                        <a:rPr lang="tr-TR" sz="1400" dirty="0">
                          <a:effectLst/>
                        </a:rPr>
                        <a:t>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6951" marR="56951" marT="0" marB="0" anchor="ctr"/>
                </a:tc>
                <a:tc>
                  <a:txBody>
                    <a:bodyPr/>
                    <a:lstStyle/>
                    <a:p>
                      <a:pPr algn="l">
                        <a:lnSpc>
                          <a:spcPct val="115000"/>
                        </a:lnSpc>
                        <a:spcAft>
                          <a:spcPts val="0"/>
                        </a:spcAft>
                      </a:pPr>
                      <a:r>
                        <a:rPr lang="tr-TR" sz="1400" dirty="0">
                          <a:effectLst/>
                        </a:rPr>
                        <a:t>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6951" marR="56951" marT="0" marB="0" anchor="ctr"/>
                </a:tc>
                <a:tc vMerge="1">
                  <a:txBody>
                    <a:bodyPr/>
                    <a:lstStyle/>
                    <a:p>
                      <a:endParaRPr lang="tr-TR"/>
                    </a:p>
                  </a:txBody>
                  <a:tcPr/>
                </a:tc>
                <a:tc>
                  <a:txBody>
                    <a:bodyPr/>
                    <a:lstStyle/>
                    <a:p>
                      <a:pPr algn="ctr">
                        <a:lnSpc>
                          <a:spcPct val="115000"/>
                        </a:lnSpc>
                        <a:spcAft>
                          <a:spcPts val="0"/>
                        </a:spcAft>
                      </a:pPr>
                      <a:r>
                        <a:rPr lang="tr-TR" sz="1400" b="1"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7</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951" marR="56951" marT="0" marB="0" anchor="ct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tr-TR" sz="1400" dirty="0" smtClean="0">
                          <a:effectLst/>
                        </a:rPr>
                        <a:t>SORUMLU İŞLETİCİ BİLDİRME BELGESİ</a:t>
                      </a:r>
                      <a:endParaRPr lang="tr-TR" sz="14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56951" marR="56951" marT="0" marB="0" anchor="ctr"/>
                </a:tc>
                <a:extLst>
                  <a:ext uri="{0D108BD9-81ED-4DB2-BD59-A6C34878D82A}">
                    <a16:rowId xmlns:a16="http://schemas.microsoft.com/office/drawing/2014/main" val="2226988244"/>
                  </a:ext>
                </a:extLst>
              </a:tr>
              <a:tr h="234710">
                <a:tc>
                  <a:txBody>
                    <a:bodyPr/>
                    <a:lstStyle/>
                    <a:p>
                      <a:pPr algn="ctr">
                        <a:lnSpc>
                          <a:spcPct val="115000"/>
                        </a:lnSpc>
                        <a:spcAft>
                          <a:spcPts val="0"/>
                        </a:spcAft>
                      </a:pPr>
                      <a:r>
                        <a:rPr lang="tr-TR" sz="1400" dirty="0">
                          <a:effectLst/>
                        </a:rPr>
                        <a:t>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6951" marR="56951" marT="0" marB="0" anchor="ctr"/>
                </a:tc>
                <a:tc>
                  <a:txBody>
                    <a:bodyPr/>
                    <a:lstStyle/>
                    <a:p>
                      <a:pPr algn="l">
                        <a:lnSpc>
                          <a:spcPct val="115000"/>
                        </a:lnSpc>
                        <a:spcAft>
                          <a:spcPts val="0"/>
                        </a:spcAft>
                      </a:pPr>
                      <a:r>
                        <a:rPr lang="tr-TR" sz="1400" dirty="0">
                          <a:effectLst/>
                        </a:rPr>
                        <a:t>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6951" marR="56951" marT="0" marB="0" anchor="ctr"/>
                </a:tc>
                <a:tc vMerge="1">
                  <a:txBody>
                    <a:bodyPr/>
                    <a:lstStyle/>
                    <a:p>
                      <a:endParaRPr lang="tr-TR"/>
                    </a:p>
                  </a:txBody>
                  <a:tcPr/>
                </a:tc>
                <a:tc>
                  <a:txBody>
                    <a:bodyPr/>
                    <a:lstStyle/>
                    <a:p>
                      <a:pPr algn="ctr">
                        <a:lnSpc>
                          <a:spcPct val="115000"/>
                        </a:lnSpc>
                        <a:spcAft>
                          <a:spcPts val="0"/>
                        </a:spcAft>
                      </a:pP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6951" marR="56951" marT="0" marB="0" anchor="ctr"/>
                </a:tc>
                <a:tc>
                  <a:txBody>
                    <a:bodyPr/>
                    <a:lstStyle/>
                    <a:p>
                      <a:pPr algn="l">
                        <a:lnSpc>
                          <a:spcPct val="115000"/>
                        </a:lnSpc>
                        <a:spcAft>
                          <a:spcPts val="0"/>
                        </a:spcAft>
                      </a:pP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6951" marR="56951" marT="0" marB="0" anchor="ctr"/>
                </a:tc>
                <a:extLst>
                  <a:ext uri="{0D108BD9-81ED-4DB2-BD59-A6C34878D82A}">
                    <a16:rowId xmlns:a16="http://schemas.microsoft.com/office/drawing/2014/main" val="3518160583"/>
                  </a:ext>
                </a:extLst>
              </a:tr>
              <a:tr h="583333">
                <a:tc>
                  <a:txBody>
                    <a:bodyPr/>
                    <a:lstStyle/>
                    <a:p>
                      <a:pPr algn="ctr">
                        <a:lnSpc>
                          <a:spcPct val="115000"/>
                        </a:lnSpc>
                        <a:spcAft>
                          <a:spcPts val="0"/>
                        </a:spcAft>
                      </a:pPr>
                      <a:r>
                        <a:rPr lang="tr-TR" sz="1800" dirty="0">
                          <a:solidFill>
                            <a:srgbClr val="FF0000"/>
                          </a:solidFill>
                          <a:effectLst/>
                        </a:rPr>
                        <a:t>NOT:</a:t>
                      </a:r>
                      <a:endParaRPr lang="tr-TR"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951" marR="56951" marT="0" marB="0" anchor="ctr"/>
                </a:tc>
                <a:tc gridSpan="4">
                  <a:txBody>
                    <a:bodyPr/>
                    <a:lstStyle/>
                    <a:p>
                      <a:pPr algn="l">
                        <a:lnSpc>
                          <a:spcPct val="115000"/>
                        </a:lnSpc>
                        <a:spcAft>
                          <a:spcPts val="0"/>
                        </a:spcAft>
                      </a:pPr>
                      <a:r>
                        <a:rPr lang="tr-TR" sz="1600" dirty="0">
                          <a:effectLst/>
                        </a:rPr>
                        <a:t>İşyeri Açma ve Çalıştırma Belgesi bulunmayan tesisler diğer evrakları hazırlayarak bağlı bulundukları polis merkezlerine müracaat edeceklerdir.</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6951" marR="56951" marT="0" marB="0" anchor="ct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649221837"/>
                  </a:ext>
                </a:extLst>
              </a:tr>
            </a:tbl>
          </a:graphicData>
        </a:graphic>
      </p:graphicFrame>
      <p:pic>
        <p:nvPicPr>
          <p:cNvPr id="10" name="Resim 9" descr="D:\KİMLİK BİLDİRME BÜRO AMİRLİĞİ\ARMALAR\Kocaeli Emn Müd_logosu.jpg"/>
          <p:cNvPicPr/>
          <p:nvPr/>
        </p:nvPicPr>
        <p:blipFill>
          <a:blip r:embed="rId2" cstate="print">
            <a:extLst>
              <a:ext uri="{BEBA8EAE-BF5A-486C-A8C5-ECC9F3942E4B}">
                <a14:imgProps xmlns:a14="http://schemas.microsoft.com/office/drawing/2010/main">
                  <a14:imgLayer r:embed="rId3">
                    <a14:imgEffect>
                      <a14:backgroundRemoval t="1389" b="100000" l="0" r="100000">
                        <a14:foregroundMark x1="23282" y1="28556" x2="84922" y2="46722"/>
                        <a14:foregroundMark x1="12306" y1="48889" x2="86585" y2="52167"/>
                        <a14:foregroundMark x1="54545" y1="12889" x2="52882" y2="78833"/>
                        <a14:foregroundMark x1="40022" y1="16222" x2="76718" y2="76667"/>
                        <a14:foregroundMark x1="71231" y1="17333" x2="17794" y2="71444"/>
                        <a14:foregroundMark x1="34257" y1="16222" x2="46840" y2="81611"/>
                        <a14:foregroundMark x1="16962" y1="38167" x2="93404" y2="57389"/>
                        <a14:foregroundMark x1="62749" y1="15667" x2="73947" y2="84889"/>
                        <a14:foregroundMark x1="78104" y1="23889" x2="27938" y2="77722"/>
                        <a14:foregroundMark x1="83315" y1="34333" x2="14246" y2="78000"/>
                        <a14:foregroundMark x1="45732" y1="14833" x2="62195" y2="84056"/>
                        <a14:foregroundMark x1="83315" y1="69500" x2="21397" y2="54944"/>
                        <a14:foregroundMark x1="16186" y1="60167" x2="82483" y2="19778"/>
                        <a14:foregroundMark x1="30432" y1="78833" x2="81098" y2="45056"/>
                        <a14:foregroundMark x1="70399" y1="67833" x2="71231" y2="79667"/>
                      </a14:backgroundRemoval>
                    </a14:imgEffect>
                  </a14:imgLayer>
                </a14:imgProps>
              </a:ext>
              <a:ext uri="{28A0092B-C50C-407E-A947-70E740481C1C}">
                <a14:useLocalDpi xmlns:a14="http://schemas.microsoft.com/office/drawing/2010/main" val="0"/>
              </a:ext>
            </a:extLst>
          </a:blip>
          <a:srcRect/>
          <a:stretch>
            <a:fillRect/>
          </a:stretch>
        </p:blipFill>
        <p:spPr bwMode="auto">
          <a:xfrm>
            <a:off x="369708" y="255270"/>
            <a:ext cx="1066800" cy="1144905"/>
          </a:xfrm>
          <a:prstGeom prst="rect">
            <a:avLst/>
          </a:prstGeom>
          <a:noFill/>
          <a:ln>
            <a:noFill/>
          </a:ln>
        </p:spPr>
      </p:pic>
      <p:pic>
        <p:nvPicPr>
          <p:cNvPr id="11" name="Resim 10"/>
          <p:cNvPicPr>
            <a:picLocks noChangeAspect="1"/>
          </p:cNvPicPr>
          <p:nvPr/>
        </p:nvPicPr>
        <p:blipFill>
          <a:blip r:embed="rId4" cstate="print">
            <a:extLst>
              <a:ext uri="{BEBA8EAE-BF5A-486C-A8C5-ECC9F3942E4B}">
                <a14:imgProps xmlns:a14="http://schemas.microsoft.com/office/drawing/2010/main">
                  <a14:imgLayer r:embed="rId5">
                    <a14:imgEffect>
                      <a14:backgroundRemoval t="6427" b="94087" l="10453" r="95122">
                        <a14:foregroundMark x1="28920" y1="15681" x2="75958" y2="17224"/>
                        <a14:foregroundMark x1="50523" y1="12339" x2="61324" y2="14653"/>
                        <a14:foregroundMark x1="20209" y1="38817" x2="24390" y2="49614"/>
                        <a14:foregroundMark x1="79443" y1="61440" x2="70383" y2="71979"/>
                        <a14:foregroundMark x1="28571" y1="60154" x2="28223" y2="70437"/>
                        <a14:foregroundMark x1="46690" y1="7712" x2="34146" y2="10283"/>
                        <a14:foregroundMark x1="31010" y1="11825" x2="24042" y2="14910"/>
                        <a14:foregroundMark x1="49477" y1="7198" x2="58885" y2="7198"/>
                        <a14:foregroundMark x1="59930" y1="7712" x2="68990" y2="9254"/>
                        <a14:foregroundMark x1="70732" y1="10026" x2="78049" y2="13111"/>
                        <a14:foregroundMark x1="79443" y1="14396" x2="83624" y2="16452"/>
                        <a14:foregroundMark x1="82230" y1="18509" x2="82927" y2="20308"/>
                        <a14:foregroundMark x1="83972" y1="20823" x2="90592" y2="29049"/>
                        <a14:foregroundMark x1="90592" y1="26735" x2="90592" y2="26735"/>
                        <a14:foregroundMark x1="92683" y1="27249" x2="92683" y2="27249"/>
                        <a14:foregroundMark x1="89199" y1="22622" x2="89199" y2="22622"/>
                        <a14:foregroundMark x1="85714" y1="21080" x2="85714" y2="21080"/>
                        <a14:foregroundMark x1="90592" y1="30848" x2="90592" y2="30848"/>
                        <a14:foregroundMark x1="91289" y1="30848" x2="91289" y2="30848"/>
                        <a14:foregroundMark x1="91638" y1="32391" x2="91638" y2="32391"/>
                        <a14:foregroundMark x1="92683" y1="34961" x2="92683" y2="34961"/>
                        <a14:foregroundMark x1="92334" y1="35219" x2="93031" y2="41388"/>
                        <a14:foregroundMark x1="92334" y1="42416" x2="91986" y2="47044"/>
                        <a14:foregroundMark x1="90941" y1="49100" x2="87456" y2="54756"/>
                        <a14:foregroundMark x1="87456" y1="55013" x2="80139" y2="62468"/>
                        <a14:foregroundMark x1="81185" y1="62468" x2="82927" y2="66324"/>
                        <a14:foregroundMark x1="82927" y1="66324" x2="79791" y2="66324"/>
                        <a14:foregroundMark x1="79791" y1="66324" x2="70383" y2="82262"/>
                        <a14:foregroundMark x1="69686" y1="82262" x2="60976" y2="87918"/>
                        <a14:foregroundMark x1="68990" y1="84576" x2="68990" y2="84576"/>
                        <a14:foregroundMark x1="66899" y1="85090" x2="66899" y2="85090"/>
                        <a14:foregroundMark x1="65854" y1="86375" x2="65854" y2="86375"/>
                        <a14:foregroundMark x1="56446" y1="87404" x2="56446" y2="87404"/>
                        <a14:foregroundMark x1="47387" y1="86889" x2="47387" y2="86889"/>
                        <a14:foregroundMark x1="51568" y1="90231" x2="51568" y2="90231"/>
                        <a14:foregroundMark x1="52613" y1="92031" x2="52613" y2="92031"/>
                        <a14:foregroundMark x1="41812" y1="87404" x2="41812" y2="87404"/>
                        <a14:foregroundMark x1="43902" y1="88175" x2="43902" y2="88175"/>
                        <a14:foregroundMark x1="39373" y1="86375" x2="39373" y2="86375"/>
                        <a14:foregroundMark x1="37631" y1="85090" x2="37631" y2="85090"/>
                        <a14:foregroundMark x1="35192" y1="82005" x2="35192" y2="82005"/>
                        <a14:foregroundMark x1="31707" y1="78406" x2="31707" y2="78149"/>
                        <a14:foregroundMark x1="29268" y1="72494" x2="31359" y2="77378"/>
                        <a14:foregroundMark x1="32753" y1="79434" x2="37282" y2="85090"/>
                        <a14:foregroundMark x1="24042" y1="62211" x2="24042" y2="62211"/>
                        <a14:foregroundMark x1="23693" y1="64524" x2="23693" y2="64524"/>
                        <a14:foregroundMark x1="22300" y1="65810" x2="22300" y2="65810"/>
                        <a14:foregroundMark x1="23693" y1="66324" x2="23693" y2="66324"/>
                        <a14:foregroundMark x1="25436" y1="67095" x2="25436" y2="67095"/>
                        <a14:foregroundMark x1="26829" y1="68638" x2="26829" y2="68638"/>
                        <a14:foregroundMark x1="23345" y1="60925" x2="15679" y2="51414"/>
                        <a14:foregroundMark x1="14983" y1="51414" x2="11847" y2="38046"/>
                        <a14:foregroundMark x1="12195" y1="37275" x2="16376" y2="26992"/>
                        <a14:foregroundMark x1="21254" y1="23907" x2="21254" y2="23907"/>
                        <a14:foregroundMark x1="19861" y1="23907" x2="19861" y2="23907"/>
                        <a14:foregroundMark x1="17073" y1="24165" x2="17073" y2="24165"/>
                        <a14:foregroundMark x1="13589" y1="26992" x2="13589" y2="26992"/>
                        <a14:foregroundMark x1="12892" y1="28535" x2="12892" y2="28535"/>
                        <a14:foregroundMark x1="20557" y1="21080" x2="20557" y2="21080"/>
                        <a14:foregroundMark x1="24042" y1="16967" x2="22300" y2="20823"/>
                        <a14:foregroundMark x1="21603" y1="20308" x2="15331" y2="23393"/>
                        <a14:foregroundMark x1="21603" y1="17224" x2="25087" y2="19023"/>
                        <a14:foregroundMark x1="30314" y1="20051" x2="30314" y2="20051"/>
                      </a14:backgroundRemoval>
                    </a14:imgEffect>
                  </a14:imgLayer>
                </a14:imgProps>
              </a:ext>
              <a:ext uri="{28A0092B-C50C-407E-A947-70E740481C1C}">
                <a14:useLocalDpi xmlns:a14="http://schemas.microsoft.com/office/drawing/2010/main" val="0"/>
              </a:ext>
            </a:extLst>
          </a:blip>
          <a:stretch>
            <a:fillRect/>
          </a:stretch>
        </p:blipFill>
        <p:spPr>
          <a:xfrm>
            <a:off x="10553699" y="16669"/>
            <a:ext cx="1193721" cy="1618633"/>
          </a:xfrm>
          <a:prstGeom prst="rect">
            <a:avLst/>
          </a:prstGeom>
        </p:spPr>
      </p:pic>
      <p:pic>
        <p:nvPicPr>
          <p:cNvPr id="12" name="Resim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28166" y="616832"/>
            <a:ext cx="4333875" cy="421779"/>
          </a:xfrm>
          <a:prstGeom prst="rect">
            <a:avLst/>
          </a:prstGeom>
        </p:spPr>
      </p:pic>
    </p:spTree>
    <p:extLst>
      <p:ext uri="{BB962C8B-B14F-4D97-AF65-F5344CB8AC3E}">
        <p14:creationId xmlns:p14="http://schemas.microsoft.com/office/powerpoint/2010/main" val="865186193"/>
      </p:ext>
    </p:extLst>
  </p:cSld>
  <p:clrMapOvr>
    <a:masterClrMapping/>
  </p:clrMapOvr>
  <mc:AlternateContent xmlns:mc="http://schemas.openxmlformats.org/markup-compatibility/2006" xmlns:p14="http://schemas.microsoft.com/office/powerpoint/2010/main">
    <mc:Choice Requires="p14">
      <p:transition spd="slow" p14:dur="2000" advTm="15934"/>
    </mc:Choice>
    <mc:Fallback xmlns="">
      <p:transition spd="slow" advTm="1593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indefinite"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0"/>
                                        <p:tgtEl>
                                          <p:spTgt spid="10"/>
                                        </p:tgtEl>
                                      </p:cBhvr>
                                    </p:animEffect>
                                    <p:anim calcmode="lin" valueType="num">
                                      <p:cBhvr>
                                        <p:cTn id="8" dur="5000" fill="hold"/>
                                        <p:tgtEl>
                                          <p:spTgt spid="10"/>
                                        </p:tgtEl>
                                        <p:attrNameLst>
                                          <p:attrName>ppt_w</p:attrName>
                                        </p:attrNameLst>
                                      </p:cBhvr>
                                      <p:tavLst>
                                        <p:tav tm="0" fmla="#ppt_w*sin(2.5*pi*$)">
                                          <p:val>
                                            <p:fltVal val="0"/>
                                          </p:val>
                                        </p:tav>
                                        <p:tav tm="100000">
                                          <p:val>
                                            <p:fltVal val="1"/>
                                          </p:val>
                                        </p:tav>
                                      </p:tavLst>
                                    </p:anim>
                                    <p:anim calcmode="lin" valueType="num">
                                      <p:cBhvr>
                                        <p:cTn id="9" dur="5000" fill="hold"/>
                                        <p:tgtEl>
                                          <p:spTgt spid="10"/>
                                        </p:tgtEl>
                                        <p:attrNameLst>
                                          <p:attrName>ppt_h</p:attrName>
                                        </p:attrNameLst>
                                      </p:cBhvr>
                                      <p:tavLst>
                                        <p:tav tm="0">
                                          <p:val>
                                            <p:strVal val="#ppt_h"/>
                                          </p:val>
                                        </p:tav>
                                        <p:tav tm="100000">
                                          <p:val>
                                            <p:strVal val="#ppt_h"/>
                                          </p:val>
                                        </p:tav>
                                      </p:tavLst>
                                    </p:anim>
                                  </p:childTnLst>
                                </p:cTn>
                              </p:par>
                              <p:par>
                                <p:cTn id="10" presetID="45" presetClass="entr" presetSubtype="0" repeatCount="indefinite"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0"/>
                                        <p:tgtEl>
                                          <p:spTgt spid="11"/>
                                        </p:tgtEl>
                                      </p:cBhvr>
                                    </p:animEffect>
                                    <p:anim calcmode="lin" valueType="num">
                                      <p:cBhvr>
                                        <p:cTn id="13" dur="5000" fill="hold"/>
                                        <p:tgtEl>
                                          <p:spTgt spid="11"/>
                                        </p:tgtEl>
                                        <p:attrNameLst>
                                          <p:attrName>ppt_w</p:attrName>
                                        </p:attrNameLst>
                                      </p:cBhvr>
                                      <p:tavLst>
                                        <p:tav tm="0" fmla="#ppt_w*sin(2.5*pi*$)">
                                          <p:val>
                                            <p:fltVal val="0"/>
                                          </p:val>
                                        </p:tav>
                                        <p:tav tm="100000">
                                          <p:val>
                                            <p:fltVal val="1"/>
                                          </p:val>
                                        </p:tav>
                                      </p:tavLst>
                                    </p:anim>
                                    <p:anim calcmode="lin" valueType="num">
                                      <p:cBhvr>
                                        <p:cTn id="14" dur="5000" fill="hold"/>
                                        <p:tgtEl>
                                          <p:spTgt spid="11"/>
                                        </p:tgtEl>
                                        <p:attrNameLst>
                                          <p:attrName>ppt_h</p:attrName>
                                        </p:attrNameLst>
                                      </p:cBhvr>
                                      <p:tavLst>
                                        <p:tav tm="0">
                                          <p:val>
                                            <p:strVal val="#ppt_h"/>
                                          </p:val>
                                        </p:tav>
                                        <p:tav tm="100000">
                                          <p:val>
                                            <p:strVal val="#ppt_h"/>
                                          </p:val>
                                        </p:tav>
                                      </p:tavLst>
                                    </p:anim>
                                  </p:childTnLst>
                                </p:cTn>
                              </p:par>
                              <p:par>
                                <p:cTn id="15" presetID="16" presetClass="entr" presetSubtype="21"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stretch>
            <a:fillRect/>
          </a:stretch>
        </p:blipFill>
        <p:spPr>
          <a:xfrm>
            <a:off x="441171" y="1400175"/>
            <a:ext cx="5362575" cy="5357380"/>
          </a:xfrm>
          <a:prstGeom prst="rect">
            <a:avLst/>
          </a:prstGeom>
        </p:spPr>
      </p:pic>
      <p:sp>
        <p:nvSpPr>
          <p:cNvPr id="10" name="Dikdörtgen 9"/>
          <p:cNvSpPr/>
          <p:nvPr/>
        </p:nvSpPr>
        <p:spPr>
          <a:xfrm>
            <a:off x="5875209" y="1328121"/>
            <a:ext cx="5872211" cy="5509200"/>
          </a:xfrm>
          <a:prstGeom prst="rect">
            <a:avLst/>
          </a:prstGeom>
        </p:spPr>
        <p:txBody>
          <a:bodyPr wrap="square">
            <a:spAutoFit/>
          </a:bodyPr>
          <a:lstStyle/>
          <a:p>
            <a:r>
              <a:rPr lang="tr-TR" sz="1600" b="1" dirty="0" smtClean="0">
                <a:solidFill>
                  <a:srgbClr val="FF0000"/>
                </a:solidFill>
                <a:latin typeface="Times New Roman" panose="02020603050405020304" pitchFamily="18" charset="0"/>
                <a:ea typeface="Times New Roman" panose="02020603050405020304" pitchFamily="18" charset="0"/>
              </a:rPr>
              <a:t>KULLANICI KAYIT FORMUNUN DOLDURULMASI</a:t>
            </a:r>
          </a:p>
          <a:p>
            <a:endParaRPr lang="tr-TR" sz="1600" b="1" dirty="0" smtClean="0">
              <a:solidFill>
                <a:srgbClr val="FF0000"/>
              </a:solidFill>
              <a:latin typeface="Times New Roman" panose="02020603050405020304" pitchFamily="18" charset="0"/>
            </a:endParaRPr>
          </a:p>
          <a:p>
            <a:r>
              <a:rPr lang="tr-TR" sz="1600" b="1" dirty="0" smtClean="0">
                <a:solidFill>
                  <a:srgbClr val="0000FF"/>
                </a:solidFill>
                <a:latin typeface="Times New Roman" panose="02020603050405020304" pitchFamily="18" charset="0"/>
              </a:rPr>
              <a:t>1-</a:t>
            </a:r>
            <a:r>
              <a:rPr lang="tr-TR" sz="1600" b="1" dirty="0" smtClean="0">
                <a:solidFill>
                  <a:srgbClr val="FF0000"/>
                </a:solidFill>
                <a:latin typeface="Times New Roman" panose="02020603050405020304" pitchFamily="18" charset="0"/>
              </a:rPr>
              <a:t> TESİS - İŞLETME ADI	: </a:t>
            </a:r>
            <a:r>
              <a:rPr lang="tr-TR" sz="1600" dirty="0" smtClean="0">
                <a:latin typeface="Times New Roman" panose="02020603050405020304" pitchFamily="18" charset="0"/>
              </a:rPr>
              <a:t>Bu bölüme iş yerinin tabela ismi yazılacaktır.</a:t>
            </a:r>
          </a:p>
          <a:p>
            <a:r>
              <a:rPr lang="tr-TR" sz="1600" b="1" dirty="0" smtClean="0">
                <a:solidFill>
                  <a:srgbClr val="0000FF"/>
                </a:solidFill>
                <a:latin typeface="Times New Roman" panose="02020603050405020304" pitchFamily="18" charset="0"/>
              </a:rPr>
              <a:t>2-</a:t>
            </a:r>
            <a:r>
              <a:rPr lang="tr-TR" sz="1600" b="1" dirty="0" smtClean="0">
                <a:solidFill>
                  <a:srgbClr val="FF0000"/>
                </a:solidFill>
                <a:latin typeface="Times New Roman" panose="02020603050405020304" pitchFamily="18" charset="0"/>
              </a:rPr>
              <a:t>İŞYERİ TİPİ	: </a:t>
            </a:r>
            <a:r>
              <a:rPr lang="tr-TR" sz="1600" dirty="0" smtClean="0">
                <a:latin typeface="Times New Roman" panose="02020603050405020304" pitchFamily="18" charset="0"/>
              </a:rPr>
              <a:t>Bu Bölüme İş yerinin Faaliyet alanı seçilecek, faaliyet alanı belirlenen başlıklarda olmaması durumunda</a:t>
            </a:r>
            <a:r>
              <a:rPr lang="tr-TR" sz="1600" b="1" dirty="0" smtClean="0">
                <a:solidFill>
                  <a:srgbClr val="FF0000"/>
                </a:solidFill>
                <a:latin typeface="Times New Roman" panose="02020603050405020304" pitchFamily="18" charset="0"/>
              </a:rPr>
              <a:t> GENEL İŞLER </a:t>
            </a:r>
            <a:r>
              <a:rPr lang="tr-TR" sz="1600" dirty="0" smtClean="0">
                <a:latin typeface="Times New Roman" panose="02020603050405020304" pitchFamily="18" charset="0"/>
              </a:rPr>
              <a:t>bölümü seçilecektir. </a:t>
            </a:r>
          </a:p>
          <a:p>
            <a:r>
              <a:rPr lang="tr-TR" sz="1600" b="1" dirty="0" smtClean="0">
                <a:solidFill>
                  <a:srgbClr val="0000FF"/>
                </a:solidFill>
                <a:latin typeface="Times New Roman" panose="02020603050405020304" pitchFamily="18" charset="0"/>
              </a:rPr>
              <a:t>3- </a:t>
            </a:r>
            <a:r>
              <a:rPr lang="tr-TR" sz="1600" b="1" dirty="0" smtClean="0">
                <a:solidFill>
                  <a:srgbClr val="FF0000"/>
                </a:solidFill>
                <a:latin typeface="Times New Roman" panose="02020603050405020304" pitchFamily="18" charset="0"/>
              </a:rPr>
              <a:t>TESİS MERNİS ADRESZ KAYIT NO: </a:t>
            </a:r>
            <a:r>
              <a:rPr lang="tr-TR" sz="1600" dirty="0" smtClean="0"/>
              <a:t>Adres </a:t>
            </a:r>
            <a:r>
              <a:rPr lang="tr-TR" sz="1600" dirty="0"/>
              <a:t>kayıt numarası Nüfus ve Vatandaşlık İşleri Genel Müdürlüğüne ait </a:t>
            </a:r>
            <a:r>
              <a:rPr lang="tr-TR" sz="1600" b="1" u="sng" dirty="0">
                <a:solidFill>
                  <a:srgbClr val="0000FF"/>
                </a:solidFill>
                <a:hlinkClick r:id="rId3"/>
              </a:rPr>
              <a:t>https://adres.nvi.gov.tr/VatandasIslemleri/AdresSorgu</a:t>
            </a:r>
            <a:r>
              <a:rPr lang="tr-TR" sz="1600" b="1" dirty="0">
                <a:solidFill>
                  <a:srgbClr val="0000FF"/>
                </a:solidFill>
              </a:rPr>
              <a:t> </a:t>
            </a:r>
            <a:r>
              <a:rPr lang="tr-TR" sz="1600" dirty="0"/>
              <a:t>internet sayfasından temin edilecektir</a:t>
            </a:r>
            <a:r>
              <a:rPr lang="tr-TR" sz="1600" dirty="0" smtClean="0"/>
              <a:t>. Adres </a:t>
            </a:r>
            <a:r>
              <a:rPr lang="tr-TR" sz="1600" dirty="0"/>
              <a:t>kayıt numarası olmayan tesislerin kayıt işlemi yapılmayacaktır. </a:t>
            </a:r>
            <a:endParaRPr lang="tr-TR" sz="1600" dirty="0" smtClean="0"/>
          </a:p>
          <a:p>
            <a:r>
              <a:rPr lang="tr-TR" sz="1600" b="1" dirty="0" smtClean="0">
                <a:solidFill>
                  <a:srgbClr val="0000FF"/>
                </a:solidFill>
              </a:rPr>
              <a:t>4-</a:t>
            </a:r>
            <a:r>
              <a:rPr lang="tr-TR" sz="1600" dirty="0" smtClean="0"/>
              <a:t>İLİ, İLÇESİ, TELEFON VE FAKS NUMARALARI DOĞRU VE EKSİKSİZ YAZILACAKTIR. ( Faks yok ise telefon </a:t>
            </a:r>
            <a:r>
              <a:rPr lang="tr-TR" sz="1600" dirty="0" err="1" smtClean="0"/>
              <a:t>no</a:t>
            </a:r>
            <a:r>
              <a:rPr lang="tr-TR" sz="1600" dirty="0" smtClean="0"/>
              <a:t> yazılabilir)</a:t>
            </a:r>
          </a:p>
          <a:p>
            <a:r>
              <a:rPr lang="tr-TR" sz="1600" b="1" dirty="0" smtClean="0">
                <a:solidFill>
                  <a:srgbClr val="0000FF"/>
                </a:solidFill>
              </a:rPr>
              <a:t>5-</a:t>
            </a:r>
            <a:r>
              <a:rPr lang="tr-TR" sz="1600" dirty="0" smtClean="0"/>
              <a:t> </a:t>
            </a:r>
            <a:r>
              <a:rPr lang="tr-TR" sz="1600" b="1" dirty="0" smtClean="0">
                <a:solidFill>
                  <a:srgbClr val="FF0000"/>
                </a:solidFill>
              </a:rPr>
              <a:t>İŞ YERİ E – POSTA 	:</a:t>
            </a:r>
            <a:r>
              <a:rPr lang="tr-TR" sz="1600" dirty="0" smtClean="0">
                <a:solidFill>
                  <a:srgbClr val="FF0000"/>
                </a:solidFill>
              </a:rPr>
              <a:t> </a:t>
            </a:r>
            <a:r>
              <a:rPr lang="tr-TR" sz="1600" dirty="0" smtClean="0"/>
              <a:t>İş yerine ait aktif bir e-mail adresi yazılacaktır. Bu e-mail adresi sisteme giriş yapılırken kullanıcı adı olarak kullanılacak aynı zamanda sistem tarafından şifre bu e-mail adresine gönderilecektir.</a:t>
            </a:r>
          </a:p>
          <a:p>
            <a:r>
              <a:rPr lang="tr-TR" sz="1600" b="1" dirty="0" smtClean="0">
                <a:solidFill>
                  <a:srgbClr val="0000FF"/>
                </a:solidFill>
              </a:rPr>
              <a:t>6-</a:t>
            </a:r>
            <a:r>
              <a:rPr lang="tr-TR" sz="1600" b="1" dirty="0" smtClean="0">
                <a:solidFill>
                  <a:srgbClr val="FF0000"/>
                </a:solidFill>
              </a:rPr>
              <a:t>TESİS YETKİLİSİ : </a:t>
            </a:r>
            <a:r>
              <a:rPr lang="tr-TR" sz="1600" dirty="0" smtClean="0"/>
              <a:t>Bu alana işyeri sahibi veya imza </a:t>
            </a:r>
            <a:r>
              <a:rPr lang="tr-TR" sz="1600" dirty="0" err="1" smtClean="0"/>
              <a:t>sirküsünde</a:t>
            </a:r>
            <a:r>
              <a:rPr lang="tr-TR" sz="1600" dirty="0" smtClean="0"/>
              <a:t> ismi bulunan ortaklarından birisinin bilgileri doldurulacaktır.</a:t>
            </a:r>
          </a:p>
          <a:p>
            <a:r>
              <a:rPr lang="tr-TR" sz="1600" b="1" dirty="0" smtClean="0">
                <a:solidFill>
                  <a:srgbClr val="0000FF"/>
                </a:solidFill>
              </a:rPr>
              <a:t>7-</a:t>
            </a:r>
            <a:r>
              <a:rPr lang="tr-TR" sz="1600" dirty="0" smtClean="0"/>
              <a:t> </a:t>
            </a:r>
            <a:r>
              <a:rPr lang="tr-TR" sz="1600" b="1" dirty="0" smtClean="0">
                <a:solidFill>
                  <a:srgbClr val="FF0000"/>
                </a:solidFill>
              </a:rPr>
              <a:t>KAYIT YAPAN PERSONEL :</a:t>
            </a:r>
            <a:r>
              <a:rPr lang="tr-TR" sz="1600" dirty="0"/>
              <a:t> </a:t>
            </a:r>
            <a:r>
              <a:rPr lang="tr-TR" sz="1600" dirty="0" smtClean="0"/>
              <a:t>Bu alan işlemi yapan Polis memuru tarafından doldurulacaktır.</a:t>
            </a:r>
            <a:endParaRPr lang="tr-TR" sz="1600" dirty="0"/>
          </a:p>
        </p:txBody>
      </p:sp>
      <p:pic>
        <p:nvPicPr>
          <p:cNvPr id="8" name="Resim 7" descr="D:\KİMLİK BİLDİRME BÜRO AMİRLİĞİ\ARMALAR\Kocaeli Emn Müd_logosu.jpg"/>
          <p:cNvPicPr/>
          <p:nvPr/>
        </p:nvPicPr>
        <p:blipFill>
          <a:blip r:embed="rId4" cstate="print">
            <a:extLst>
              <a:ext uri="{BEBA8EAE-BF5A-486C-A8C5-ECC9F3942E4B}">
                <a14:imgProps xmlns:a14="http://schemas.microsoft.com/office/drawing/2010/main">
                  <a14:imgLayer r:embed="rId5">
                    <a14:imgEffect>
                      <a14:backgroundRemoval t="1389" b="100000" l="0" r="100000">
                        <a14:foregroundMark x1="23282" y1="28556" x2="84922" y2="46722"/>
                        <a14:foregroundMark x1="12306" y1="48889" x2="86585" y2="52167"/>
                        <a14:foregroundMark x1="54545" y1="12889" x2="52882" y2="78833"/>
                        <a14:foregroundMark x1="40022" y1="16222" x2="76718" y2="76667"/>
                        <a14:foregroundMark x1="71231" y1="17333" x2="17794" y2="71444"/>
                        <a14:foregroundMark x1="34257" y1="16222" x2="46840" y2="81611"/>
                        <a14:foregroundMark x1="16962" y1="38167" x2="93404" y2="57389"/>
                        <a14:foregroundMark x1="62749" y1="15667" x2="73947" y2="84889"/>
                        <a14:foregroundMark x1="78104" y1="23889" x2="27938" y2="77722"/>
                        <a14:foregroundMark x1="83315" y1="34333" x2="14246" y2="78000"/>
                        <a14:foregroundMark x1="45732" y1="14833" x2="62195" y2="84056"/>
                        <a14:foregroundMark x1="83315" y1="69500" x2="21397" y2="54944"/>
                        <a14:foregroundMark x1="16186" y1="60167" x2="82483" y2="19778"/>
                        <a14:foregroundMark x1="30432" y1="78833" x2="81098" y2="45056"/>
                        <a14:foregroundMark x1="70399" y1="67833" x2="71231" y2="79667"/>
                      </a14:backgroundRemoval>
                    </a14:imgEffect>
                  </a14:imgLayer>
                </a14:imgProps>
              </a:ext>
              <a:ext uri="{28A0092B-C50C-407E-A947-70E740481C1C}">
                <a14:useLocalDpi xmlns:a14="http://schemas.microsoft.com/office/drawing/2010/main" val="0"/>
              </a:ext>
            </a:extLst>
          </a:blip>
          <a:srcRect/>
          <a:stretch>
            <a:fillRect/>
          </a:stretch>
        </p:blipFill>
        <p:spPr bwMode="auto">
          <a:xfrm>
            <a:off x="369708" y="255270"/>
            <a:ext cx="1066800" cy="1144905"/>
          </a:xfrm>
          <a:prstGeom prst="rect">
            <a:avLst/>
          </a:prstGeom>
          <a:noFill/>
          <a:ln>
            <a:noFill/>
          </a:ln>
        </p:spPr>
      </p:pic>
      <p:pic>
        <p:nvPicPr>
          <p:cNvPr id="11" name="Resim 10"/>
          <p:cNvPicPr>
            <a:picLocks noChangeAspect="1"/>
          </p:cNvPicPr>
          <p:nvPr/>
        </p:nvPicPr>
        <p:blipFill>
          <a:blip r:embed="rId6" cstate="print">
            <a:extLst>
              <a:ext uri="{BEBA8EAE-BF5A-486C-A8C5-ECC9F3942E4B}">
                <a14:imgProps xmlns:a14="http://schemas.microsoft.com/office/drawing/2010/main">
                  <a14:imgLayer r:embed="rId7">
                    <a14:imgEffect>
                      <a14:backgroundRemoval t="6427" b="94087" l="10453" r="95122">
                        <a14:foregroundMark x1="28920" y1="15681" x2="75958" y2="17224"/>
                        <a14:foregroundMark x1="50523" y1="12339" x2="61324" y2="14653"/>
                        <a14:foregroundMark x1="20209" y1="38817" x2="24390" y2="49614"/>
                        <a14:foregroundMark x1="79443" y1="61440" x2="70383" y2="71979"/>
                        <a14:foregroundMark x1="28571" y1="60154" x2="28223" y2="70437"/>
                        <a14:foregroundMark x1="46690" y1="7712" x2="34146" y2="10283"/>
                        <a14:foregroundMark x1="31010" y1="11825" x2="24042" y2="14910"/>
                        <a14:foregroundMark x1="49477" y1="7198" x2="58885" y2="7198"/>
                        <a14:foregroundMark x1="59930" y1="7712" x2="68990" y2="9254"/>
                        <a14:foregroundMark x1="70732" y1="10026" x2="78049" y2="13111"/>
                        <a14:foregroundMark x1="79443" y1="14396" x2="83624" y2="16452"/>
                        <a14:foregroundMark x1="82230" y1="18509" x2="82927" y2="20308"/>
                        <a14:foregroundMark x1="83972" y1="20823" x2="90592" y2="29049"/>
                        <a14:foregroundMark x1="90592" y1="26735" x2="90592" y2="26735"/>
                        <a14:foregroundMark x1="92683" y1="27249" x2="92683" y2="27249"/>
                        <a14:foregroundMark x1="89199" y1="22622" x2="89199" y2="22622"/>
                        <a14:foregroundMark x1="85714" y1="21080" x2="85714" y2="21080"/>
                        <a14:foregroundMark x1="90592" y1="30848" x2="90592" y2="30848"/>
                        <a14:foregroundMark x1="91289" y1="30848" x2="91289" y2="30848"/>
                        <a14:foregroundMark x1="91638" y1="32391" x2="91638" y2="32391"/>
                        <a14:foregroundMark x1="92683" y1="34961" x2="92683" y2="34961"/>
                        <a14:foregroundMark x1="92334" y1="35219" x2="93031" y2="41388"/>
                        <a14:foregroundMark x1="92334" y1="42416" x2="91986" y2="47044"/>
                        <a14:foregroundMark x1="90941" y1="49100" x2="87456" y2="54756"/>
                        <a14:foregroundMark x1="87456" y1="55013" x2="80139" y2="62468"/>
                        <a14:foregroundMark x1="81185" y1="62468" x2="82927" y2="66324"/>
                        <a14:foregroundMark x1="82927" y1="66324" x2="79791" y2="66324"/>
                        <a14:foregroundMark x1="79791" y1="66324" x2="70383" y2="82262"/>
                        <a14:foregroundMark x1="69686" y1="82262" x2="60976" y2="87918"/>
                        <a14:foregroundMark x1="68990" y1="84576" x2="68990" y2="84576"/>
                        <a14:foregroundMark x1="66899" y1="85090" x2="66899" y2="85090"/>
                        <a14:foregroundMark x1="65854" y1="86375" x2="65854" y2="86375"/>
                        <a14:foregroundMark x1="56446" y1="87404" x2="56446" y2="87404"/>
                        <a14:foregroundMark x1="47387" y1="86889" x2="47387" y2="86889"/>
                        <a14:foregroundMark x1="51568" y1="90231" x2="51568" y2="90231"/>
                        <a14:foregroundMark x1="52613" y1="92031" x2="52613" y2="92031"/>
                        <a14:foregroundMark x1="41812" y1="87404" x2="41812" y2="87404"/>
                        <a14:foregroundMark x1="43902" y1="88175" x2="43902" y2="88175"/>
                        <a14:foregroundMark x1="39373" y1="86375" x2="39373" y2="86375"/>
                        <a14:foregroundMark x1="37631" y1="85090" x2="37631" y2="85090"/>
                        <a14:foregroundMark x1="35192" y1="82005" x2="35192" y2="82005"/>
                        <a14:foregroundMark x1="31707" y1="78406" x2="31707" y2="78149"/>
                        <a14:foregroundMark x1="29268" y1="72494" x2="31359" y2="77378"/>
                        <a14:foregroundMark x1="32753" y1="79434" x2="37282" y2="85090"/>
                        <a14:foregroundMark x1="24042" y1="62211" x2="24042" y2="62211"/>
                        <a14:foregroundMark x1="23693" y1="64524" x2="23693" y2="64524"/>
                        <a14:foregroundMark x1="22300" y1="65810" x2="22300" y2="65810"/>
                        <a14:foregroundMark x1="23693" y1="66324" x2="23693" y2="66324"/>
                        <a14:foregroundMark x1="25436" y1="67095" x2="25436" y2="67095"/>
                        <a14:foregroundMark x1="26829" y1="68638" x2="26829" y2="68638"/>
                        <a14:foregroundMark x1="23345" y1="60925" x2="15679" y2="51414"/>
                        <a14:foregroundMark x1="14983" y1="51414" x2="11847" y2="38046"/>
                        <a14:foregroundMark x1="12195" y1="37275" x2="16376" y2="26992"/>
                        <a14:foregroundMark x1="21254" y1="23907" x2="21254" y2="23907"/>
                        <a14:foregroundMark x1="19861" y1="23907" x2="19861" y2="23907"/>
                        <a14:foregroundMark x1="17073" y1="24165" x2="17073" y2="24165"/>
                        <a14:foregroundMark x1="13589" y1="26992" x2="13589" y2="26992"/>
                        <a14:foregroundMark x1="12892" y1="28535" x2="12892" y2="28535"/>
                        <a14:foregroundMark x1="20557" y1="21080" x2="20557" y2="21080"/>
                        <a14:foregroundMark x1="24042" y1="16967" x2="22300" y2="20823"/>
                        <a14:foregroundMark x1="21603" y1="20308" x2="15331" y2="23393"/>
                        <a14:foregroundMark x1="21603" y1="17224" x2="25087" y2="19023"/>
                        <a14:foregroundMark x1="30314" y1="20051" x2="30314" y2="20051"/>
                      </a14:backgroundRemoval>
                    </a14:imgEffect>
                  </a14:imgLayer>
                </a14:imgProps>
              </a:ext>
              <a:ext uri="{28A0092B-C50C-407E-A947-70E740481C1C}">
                <a14:useLocalDpi xmlns:a14="http://schemas.microsoft.com/office/drawing/2010/main" val="0"/>
              </a:ext>
            </a:extLst>
          </a:blip>
          <a:stretch>
            <a:fillRect/>
          </a:stretch>
        </p:blipFill>
        <p:spPr>
          <a:xfrm>
            <a:off x="10553699" y="16669"/>
            <a:ext cx="1193721" cy="1618633"/>
          </a:xfrm>
          <a:prstGeom prst="rect">
            <a:avLst/>
          </a:prstGeom>
        </p:spPr>
      </p:pic>
      <p:pic>
        <p:nvPicPr>
          <p:cNvPr id="12" name="Resim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28166" y="616832"/>
            <a:ext cx="4333875" cy="421779"/>
          </a:xfrm>
          <a:prstGeom prst="rect">
            <a:avLst/>
          </a:prstGeom>
        </p:spPr>
      </p:pic>
    </p:spTree>
    <p:extLst>
      <p:ext uri="{BB962C8B-B14F-4D97-AF65-F5344CB8AC3E}">
        <p14:creationId xmlns:p14="http://schemas.microsoft.com/office/powerpoint/2010/main" val="2539594090"/>
      </p:ext>
    </p:extLst>
  </p:cSld>
  <p:clrMapOvr>
    <a:masterClrMapping/>
  </p:clrMapOvr>
  <mc:AlternateContent xmlns:mc="http://schemas.openxmlformats.org/markup-compatibility/2006" xmlns:p14="http://schemas.microsoft.com/office/powerpoint/2010/main">
    <mc:Choice Requires="p14">
      <p:transition spd="slow" p14:dur="2000" advTm="20968"/>
    </mc:Choice>
    <mc:Fallback xmlns="">
      <p:transition spd="slow" advTm="2096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indefinite"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0"/>
                                        <p:tgtEl>
                                          <p:spTgt spid="8"/>
                                        </p:tgtEl>
                                      </p:cBhvr>
                                    </p:animEffect>
                                    <p:anim calcmode="lin" valueType="num">
                                      <p:cBhvr>
                                        <p:cTn id="8" dur="5000" fill="hold"/>
                                        <p:tgtEl>
                                          <p:spTgt spid="8"/>
                                        </p:tgtEl>
                                        <p:attrNameLst>
                                          <p:attrName>ppt_w</p:attrName>
                                        </p:attrNameLst>
                                      </p:cBhvr>
                                      <p:tavLst>
                                        <p:tav tm="0" fmla="#ppt_w*sin(2.5*pi*$)">
                                          <p:val>
                                            <p:fltVal val="0"/>
                                          </p:val>
                                        </p:tav>
                                        <p:tav tm="100000">
                                          <p:val>
                                            <p:fltVal val="1"/>
                                          </p:val>
                                        </p:tav>
                                      </p:tavLst>
                                    </p:anim>
                                    <p:anim calcmode="lin" valueType="num">
                                      <p:cBhvr>
                                        <p:cTn id="9" dur="5000" fill="hold"/>
                                        <p:tgtEl>
                                          <p:spTgt spid="8"/>
                                        </p:tgtEl>
                                        <p:attrNameLst>
                                          <p:attrName>ppt_h</p:attrName>
                                        </p:attrNameLst>
                                      </p:cBhvr>
                                      <p:tavLst>
                                        <p:tav tm="0">
                                          <p:val>
                                            <p:strVal val="#ppt_h"/>
                                          </p:val>
                                        </p:tav>
                                        <p:tav tm="100000">
                                          <p:val>
                                            <p:strVal val="#ppt_h"/>
                                          </p:val>
                                        </p:tav>
                                      </p:tavLst>
                                    </p:anim>
                                  </p:childTnLst>
                                </p:cTn>
                              </p:par>
                              <p:par>
                                <p:cTn id="10" presetID="45" presetClass="entr" presetSubtype="0" repeatCount="indefinite"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0"/>
                                        <p:tgtEl>
                                          <p:spTgt spid="11"/>
                                        </p:tgtEl>
                                      </p:cBhvr>
                                    </p:animEffect>
                                    <p:anim calcmode="lin" valueType="num">
                                      <p:cBhvr>
                                        <p:cTn id="13" dur="5000" fill="hold"/>
                                        <p:tgtEl>
                                          <p:spTgt spid="11"/>
                                        </p:tgtEl>
                                        <p:attrNameLst>
                                          <p:attrName>ppt_w</p:attrName>
                                        </p:attrNameLst>
                                      </p:cBhvr>
                                      <p:tavLst>
                                        <p:tav tm="0" fmla="#ppt_w*sin(2.5*pi*$)">
                                          <p:val>
                                            <p:fltVal val="0"/>
                                          </p:val>
                                        </p:tav>
                                        <p:tav tm="100000">
                                          <p:val>
                                            <p:fltVal val="1"/>
                                          </p:val>
                                        </p:tav>
                                      </p:tavLst>
                                    </p:anim>
                                    <p:anim calcmode="lin" valueType="num">
                                      <p:cBhvr>
                                        <p:cTn id="14" dur="5000" fill="hold"/>
                                        <p:tgtEl>
                                          <p:spTgt spid="11"/>
                                        </p:tgtEl>
                                        <p:attrNameLst>
                                          <p:attrName>ppt_h</p:attrName>
                                        </p:attrNameLst>
                                      </p:cBhvr>
                                      <p:tavLst>
                                        <p:tav tm="0">
                                          <p:val>
                                            <p:strVal val="#ppt_h"/>
                                          </p:val>
                                        </p:tav>
                                        <p:tav tm="100000">
                                          <p:val>
                                            <p:strVal val="#ppt_h"/>
                                          </p:val>
                                        </p:tav>
                                      </p:tavLst>
                                    </p:anim>
                                  </p:childTnLst>
                                </p:cTn>
                              </p:par>
                              <p:par>
                                <p:cTn id="15" presetID="16" presetClass="entr" presetSubtype="21"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a:off x="691583" y="1566408"/>
            <a:ext cx="10607040" cy="5047536"/>
          </a:xfrm>
          <a:prstGeom prst="rect">
            <a:avLst/>
          </a:prstGeom>
        </p:spPr>
        <p:txBody>
          <a:bodyPr wrap="square">
            <a:spAutoFit/>
          </a:bodyPr>
          <a:lstStyle/>
          <a:p>
            <a:pPr algn="just">
              <a:spcAft>
                <a:spcPts val="0"/>
              </a:spcAft>
              <a:tabLst>
                <a:tab pos="450215" algn="l"/>
              </a:tabLst>
            </a:pPr>
            <a:r>
              <a:rPr lang="tr-TR" b="1" u="sng"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DİKKAT EDİLMESİ GEREKEN HUSUSLAR	:</a:t>
            </a:r>
          </a:p>
          <a:p>
            <a:pPr algn="just">
              <a:spcAft>
                <a:spcPts val="0"/>
              </a:spcAft>
              <a:tabLst>
                <a:tab pos="450215" algn="l"/>
              </a:tabLst>
            </a:pPr>
            <a:endParaRPr lang="tr-TR"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tabLst>
                <a:tab pos="450215" algn="l"/>
              </a:tabLst>
            </a:pPr>
            <a:r>
              <a:rPr lang="tr-TR"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	</a:t>
            </a:r>
            <a:r>
              <a:rPr lang="tr-TR" dirty="0" smtClean="0">
                <a:solidFill>
                  <a:srgbClr val="000000"/>
                </a:solidFill>
                <a:latin typeface="Times New Roman" panose="02020603050405020304" pitchFamily="18" charset="0"/>
                <a:ea typeface="Tahoma" panose="020B0604030504040204" pitchFamily="34" charset="0"/>
                <a:cs typeface="Times New Roman" panose="02020603050405020304" pitchFamily="18" charset="0"/>
              </a:rPr>
              <a:t>-	İş yerine ait </a:t>
            </a:r>
            <a:r>
              <a:rPr lang="tr-TR" dirty="0" err="1" smtClean="0">
                <a:solidFill>
                  <a:srgbClr val="000000"/>
                </a:solidFill>
                <a:latin typeface="Times New Roman" panose="02020603050405020304" pitchFamily="18" charset="0"/>
                <a:ea typeface="Tahoma" panose="020B0604030504040204" pitchFamily="34" charset="0"/>
                <a:cs typeface="Times New Roman" panose="02020603050405020304" pitchFamily="18" charset="0"/>
              </a:rPr>
              <a:t>Mernis</a:t>
            </a:r>
            <a:r>
              <a:rPr lang="tr-TR" dirty="0" smtClean="0">
                <a:solidFill>
                  <a:srgbClr val="000000"/>
                </a:solidFill>
                <a:latin typeface="Times New Roman" panose="02020603050405020304" pitchFamily="18" charset="0"/>
                <a:ea typeface="Tahoma" panose="020B0604030504040204" pitchFamily="34" charset="0"/>
                <a:cs typeface="Times New Roman" panose="02020603050405020304" pitchFamily="18" charset="0"/>
              </a:rPr>
              <a:t> Adres Kodu </a:t>
            </a:r>
            <a:r>
              <a:rPr lang="tr-TR" b="1" u="sng" dirty="0">
                <a:solidFill>
                  <a:srgbClr val="0000FF"/>
                </a:solidFill>
                <a:latin typeface="Times New Roman" panose="02020603050405020304" pitchFamily="18" charset="0"/>
                <a:cs typeface="Times New Roman" panose="02020603050405020304" pitchFamily="18" charset="0"/>
                <a:hlinkClick r:id="rId2"/>
              </a:rPr>
              <a:t>https://</a:t>
            </a:r>
            <a:r>
              <a:rPr lang="tr-TR" b="1" u="sng" dirty="0" smtClean="0">
                <a:solidFill>
                  <a:srgbClr val="0000FF"/>
                </a:solidFill>
                <a:latin typeface="Times New Roman" panose="02020603050405020304" pitchFamily="18" charset="0"/>
                <a:cs typeface="Times New Roman" panose="02020603050405020304" pitchFamily="18" charset="0"/>
                <a:hlinkClick r:id="rId2"/>
              </a:rPr>
              <a:t>adres.nvi.gov.tr/VatandasIslemleri/AdresSorgu</a:t>
            </a:r>
            <a:r>
              <a:rPr lang="tr-TR" b="1" u="sng" dirty="0" smtClean="0">
                <a:solidFill>
                  <a:srgbClr val="0000FF"/>
                </a:solidFill>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internet sitesinden elde edilebilir, adres kodu bulunamayan işyerlerinin kayıt işlemleri yapılamayacağından adres kodunun alınabilmesi amacı ile </a:t>
            </a:r>
            <a:r>
              <a:rPr lang="tr-TR" dirty="0" smtClean="0">
                <a:latin typeface="Times New Roman" panose="02020603050405020304" pitchFamily="18" charset="0"/>
                <a:ea typeface="Tahoma" panose="020B0604030504040204" pitchFamily="34" charset="0"/>
                <a:cs typeface="Times New Roman" panose="02020603050405020304" pitchFamily="18" charset="0"/>
              </a:rPr>
              <a:t>iş yerinin bulunduğu Belediye veya Kocaeli Büyükşehir Belediyesine müracaat etmeleri gerekmektedir.</a:t>
            </a:r>
          </a:p>
          <a:p>
            <a:pPr algn="just">
              <a:spcAft>
                <a:spcPts val="0"/>
              </a:spcAft>
              <a:tabLst>
                <a:tab pos="450215" algn="l"/>
              </a:tabLst>
            </a:pPr>
            <a:endParaRPr lang="tr-TR"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tabLst>
                <a:tab pos="450215" algn="l"/>
              </a:tabLst>
            </a:pPr>
            <a:r>
              <a:rPr lang="tr-TR"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	-Sisteme kayıt olan iş yerleri sisteme </a:t>
            </a:r>
            <a:r>
              <a:rPr lang="tr-TR" u="sng"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hlinkClick r:id="rId3"/>
              </a:rPr>
              <a:t>https://kbscalisan.egm.gov.tr/</a:t>
            </a:r>
            <a:r>
              <a:rPr lang="tr-TR" dirty="0">
                <a:latin typeface="Times New Roman" panose="02020603050405020304" pitchFamily="18" charset="0"/>
                <a:ea typeface="Times New Roman" panose="02020603050405020304" pitchFamily="18" charset="0"/>
                <a:cs typeface="Times New Roman" panose="02020603050405020304" pitchFamily="18" charset="0"/>
              </a:rPr>
              <a:t> adresinden giriş yapacak, ekrana gelen giriş alanındaki </a:t>
            </a:r>
            <a:r>
              <a:rPr lang="tr-TR" b="1" dirty="0">
                <a:latin typeface="Times New Roman" panose="02020603050405020304" pitchFamily="18" charset="0"/>
                <a:ea typeface="Times New Roman" panose="02020603050405020304" pitchFamily="18" charset="0"/>
                <a:cs typeface="Times New Roman" panose="02020603050405020304" pitchFamily="18" charset="0"/>
              </a:rPr>
              <a:t>Kullanıcı Adı</a:t>
            </a:r>
            <a:r>
              <a:rPr lang="tr-TR" dirty="0">
                <a:latin typeface="Times New Roman" panose="02020603050405020304" pitchFamily="18" charset="0"/>
                <a:ea typeface="Times New Roman" panose="02020603050405020304" pitchFamily="18" charset="0"/>
                <a:cs typeface="Times New Roman" panose="02020603050405020304" pitchFamily="18" charset="0"/>
              </a:rPr>
              <a:t> bölümüne </a:t>
            </a:r>
            <a:r>
              <a:rPr lang="tr-TR"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kayıt sırasında bildirdikleri </a:t>
            </a:r>
            <a:r>
              <a:rPr lang="tr-TR" b="1"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e posta adresini</a:t>
            </a:r>
            <a:r>
              <a:rPr lang="tr-TR"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 </a:t>
            </a:r>
            <a:r>
              <a:rPr lang="tr-TR" b="1"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şifre </a:t>
            </a:r>
            <a:r>
              <a:rPr lang="tr-TR"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bölümüne bu </a:t>
            </a:r>
            <a:r>
              <a:rPr lang="tr-TR" b="1"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e posta adresine gelen şifrelerini</a:t>
            </a:r>
            <a:r>
              <a:rPr lang="tr-TR"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 girerek bağlanacaklardır. </a:t>
            </a:r>
            <a:endParaRPr lang="tr-TR"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tabLst>
                <a:tab pos="450215" algn="l"/>
              </a:tabLst>
            </a:pPr>
            <a:r>
              <a:rPr lang="tr-TR" sz="8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 </a:t>
            </a:r>
            <a:endParaRPr lang="tr-TR"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tabLst>
                <a:tab pos="450215" algn="l"/>
              </a:tabLst>
            </a:pPr>
            <a:r>
              <a:rPr lang="tr-TR"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	-İş yerleri çalışanlarının işe başlama tarihlerine dikkat ederek sisteme kayıt edeceklerdir.</a:t>
            </a:r>
            <a:endParaRPr lang="tr-TR"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tabLst>
                <a:tab pos="450215" algn="l"/>
              </a:tabLst>
            </a:pPr>
            <a:r>
              <a:rPr lang="tr-TR" sz="8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 </a:t>
            </a:r>
            <a:endParaRPr lang="tr-TR"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tabLst>
                <a:tab pos="450215" algn="l"/>
              </a:tabLst>
            </a:pPr>
            <a:r>
              <a:rPr lang="tr-TR"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	-Yeni işe girenler için işyerleri 3 gün içerisinde çalışanlarına ait bilgileri eksiksiz olarak sisteme girişini yapacaklar, çıkış işlemlerinde aynı süreyi dikkate alacaklardır</a:t>
            </a:r>
            <a:r>
              <a:rPr lang="tr-TR" dirty="0" smtClean="0">
                <a:solidFill>
                  <a:srgbClr val="000000"/>
                </a:solidFill>
                <a:latin typeface="Times New Roman" panose="02020603050405020304" pitchFamily="18" charset="0"/>
                <a:ea typeface="Tahoma" panose="020B0604030504040204" pitchFamily="34" charset="0"/>
                <a:cs typeface="Times New Roman" panose="02020603050405020304" pitchFamily="18" charset="0"/>
              </a:rPr>
              <a:t>.</a:t>
            </a:r>
          </a:p>
          <a:p>
            <a:pPr algn="just">
              <a:spcAft>
                <a:spcPts val="0"/>
              </a:spcAft>
              <a:tabLst>
                <a:tab pos="450215" algn="l"/>
              </a:tabLst>
            </a:pPr>
            <a:endParaRPr lang="tr-TR"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tabLst>
                <a:tab pos="450215" algn="l"/>
              </a:tabLst>
            </a:pPr>
            <a:r>
              <a:rPr lang="tr-TR"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 	-Sorumlu işleticinin değişmesi halinde de, yeni İşletici Kimlik Bildirme Formu doldurularak sisteme kayıt yaptırdıkları kolluk birimine 24 saat içerisinde bildireceklerdir.</a:t>
            </a:r>
            <a:endParaRPr lang="tr-TR"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tabLst>
                <a:tab pos="450215" algn="l"/>
              </a:tabLst>
            </a:pPr>
            <a:r>
              <a:rPr lang="tr-TR"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 </a:t>
            </a:r>
            <a:endParaRPr lang="tr-TR"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9" name="Resim 8" descr="D:\KİMLİK BİLDİRME BÜRO AMİRLİĞİ\ARMALAR\Kocaeli Emn Müd_logosu.jpg"/>
          <p:cNvPicPr/>
          <p:nvPr/>
        </p:nvPicPr>
        <p:blipFill>
          <a:blip r:embed="rId4" cstate="print">
            <a:extLst>
              <a:ext uri="{BEBA8EAE-BF5A-486C-A8C5-ECC9F3942E4B}">
                <a14:imgProps xmlns:a14="http://schemas.microsoft.com/office/drawing/2010/main">
                  <a14:imgLayer r:embed="rId5">
                    <a14:imgEffect>
                      <a14:backgroundRemoval t="1389" b="100000" l="0" r="100000">
                        <a14:foregroundMark x1="23282" y1="28556" x2="84922" y2="46722"/>
                        <a14:foregroundMark x1="12306" y1="48889" x2="86585" y2="52167"/>
                        <a14:foregroundMark x1="54545" y1="12889" x2="52882" y2="78833"/>
                        <a14:foregroundMark x1="40022" y1="16222" x2="76718" y2="76667"/>
                        <a14:foregroundMark x1="71231" y1="17333" x2="17794" y2="71444"/>
                        <a14:foregroundMark x1="34257" y1="16222" x2="46840" y2="81611"/>
                        <a14:foregroundMark x1="16962" y1="38167" x2="93404" y2="57389"/>
                        <a14:foregroundMark x1="62749" y1="15667" x2="73947" y2="84889"/>
                        <a14:foregroundMark x1="78104" y1="23889" x2="27938" y2="77722"/>
                        <a14:foregroundMark x1="83315" y1="34333" x2="14246" y2="78000"/>
                        <a14:foregroundMark x1="45732" y1="14833" x2="62195" y2="84056"/>
                        <a14:foregroundMark x1="83315" y1="69500" x2="21397" y2="54944"/>
                        <a14:foregroundMark x1="16186" y1="60167" x2="82483" y2="19778"/>
                        <a14:foregroundMark x1="30432" y1="78833" x2="81098" y2="45056"/>
                        <a14:foregroundMark x1="70399" y1="67833" x2="71231" y2="79667"/>
                      </a14:backgroundRemoval>
                    </a14:imgEffect>
                  </a14:imgLayer>
                </a14:imgProps>
              </a:ext>
              <a:ext uri="{28A0092B-C50C-407E-A947-70E740481C1C}">
                <a14:useLocalDpi xmlns:a14="http://schemas.microsoft.com/office/drawing/2010/main" val="0"/>
              </a:ext>
            </a:extLst>
          </a:blip>
          <a:srcRect/>
          <a:stretch>
            <a:fillRect/>
          </a:stretch>
        </p:blipFill>
        <p:spPr bwMode="auto">
          <a:xfrm>
            <a:off x="369708" y="255270"/>
            <a:ext cx="1066800" cy="1144905"/>
          </a:xfrm>
          <a:prstGeom prst="rect">
            <a:avLst/>
          </a:prstGeom>
          <a:noFill/>
          <a:ln>
            <a:noFill/>
          </a:ln>
        </p:spPr>
      </p:pic>
      <p:pic>
        <p:nvPicPr>
          <p:cNvPr id="10" name="Resim 9"/>
          <p:cNvPicPr>
            <a:picLocks noChangeAspect="1"/>
          </p:cNvPicPr>
          <p:nvPr/>
        </p:nvPicPr>
        <p:blipFill>
          <a:blip r:embed="rId6" cstate="print">
            <a:extLst>
              <a:ext uri="{BEBA8EAE-BF5A-486C-A8C5-ECC9F3942E4B}">
                <a14:imgProps xmlns:a14="http://schemas.microsoft.com/office/drawing/2010/main">
                  <a14:imgLayer r:embed="rId7">
                    <a14:imgEffect>
                      <a14:backgroundRemoval t="6427" b="94087" l="10453" r="95122">
                        <a14:foregroundMark x1="28920" y1="15681" x2="75958" y2="17224"/>
                        <a14:foregroundMark x1="50523" y1="12339" x2="61324" y2="14653"/>
                        <a14:foregroundMark x1="20209" y1="38817" x2="24390" y2="49614"/>
                        <a14:foregroundMark x1="79443" y1="61440" x2="70383" y2="71979"/>
                        <a14:foregroundMark x1="28571" y1="60154" x2="28223" y2="70437"/>
                        <a14:foregroundMark x1="46690" y1="7712" x2="34146" y2="10283"/>
                        <a14:foregroundMark x1="31010" y1="11825" x2="24042" y2="14910"/>
                        <a14:foregroundMark x1="49477" y1="7198" x2="58885" y2="7198"/>
                        <a14:foregroundMark x1="59930" y1="7712" x2="68990" y2="9254"/>
                        <a14:foregroundMark x1="70732" y1="10026" x2="78049" y2="13111"/>
                        <a14:foregroundMark x1="79443" y1="14396" x2="83624" y2="16452"/>
                        <a14:foregroundMark x1="82230" y1="18509" x2="82927" y2="20308"/>
                        <a14:foregroundMark x1="83972" y1="20823" x2="90592" y2="29049"/>
                        <a14:foregroundMark x1="90592" y1="26735" x2="90592" y2="26735"/>
                        <a14:foregroundMark x1="92683" y1="27249" x2="92683" y2="27249"/>
                        <a14:foregroundMark x1="89199" y1="22622" x2="89199" y2="22622"/>
                        <a14:foregroundMark x1="85714" y1="21080" x2="85714" y2="21080"/>
                        <a14:foregroundMark x1="90592" y1="30848" x2="90592" y2="30848"/>
                        <a14:foregroundMark x1="91289" y1="30848" x2="91289" y2="30848"/>
                        <a14:foregroundMark x1="91638" y1="32391" x2="91638" y2="32391"/>
                        <a14:foregroundMark x1="92683" y1="34961" x2="92683" y2="34961"/>
                        <a14:foregroundMark x1="92334" y1="35219" x2="93031" y2="41388"/>
                        <a14:foregroundMark x1="92334" y1="42416" x2="91986" y2="47044"/>
                        <a14:foregroundMark x1="90941" y1="49100" x2="87456" y2="54756"/>
                        <a14:foregroundMark x1="87456" y1="55013" x2="80139" y2="62468"/>
                        <a14:foregroundMark x1="81185" y1="62468" x2="82927" y2="66324"/>
                        <a14:foregroundMark x1="82927" y1="66324" x2="79791" y2="66324"/>
                        <a14:foregroundMark x1="79791" y1="66324" x2="70383" y2="82262"/>
                        <a14:foregroundMark x1="69686" y1="82262" x2="60976" y2="87918"/>
                        <a14:foregroundMark x1="68990" y1="84576" x2="68990" y2="84576"/>
                        <a14:foregroundMark x1="66899" y1="85090" x2="66899" y2="85090"/>
                        <a14:foregroundMark x1="65854" y1="86375" x2="65854" y2="86375"/>
                        <a14:foregroundMark x1="56446" y1="87404" x2="56446" y2="87404"/>
                        <a14:foregroundMark x1="47387" y1="86889" x2="47387" y2="86889"/>
                        <a14:foregroundMark x1="51568" y1="90231" x2="51568" y2="90231"/>
                        <a14:foregroundMark x1="52613" y1="92031" x2="52613" y2="92031"/>
                        <a14:foregroundMark x1="41812" y1="87404" x2="41812" y2="87404"/>
                        <a14:foregroundMark x1="43902" y1="88175" x2="43902" y2="88175"/>
                        <a14:foregroundMark x1="39373" y1="86375" x2="39373" y2="86375"/>
                        <a14:foregroundMark x1="37631" y1="85090" x2="37631" y2="85090"/>
                        <a14:foregroundMark x1="35192" y1="82005" x2="35192" y2="82005"/>
                        <a14:foregroundMark x1="31707" y1="78406" x2="31707" y2="78149"/>
                        <a14:foregroundMark x1="29268" y1="72494" x2="31359" y2="77378"/>
                        <a14:foregroundMark x1="32753" y1="79434" x2="37282" y2="85090"/>
                        <a14:foregroundMark x1="24042" y1="62211" x2="24042" y2="62211"/>
                        <a14:foregroundMark x1="23693" y1="64524" x2="23693" y2="64524"/>
                        <a14:foregroundMark x1="22300" y1="65810" x2="22300" y2="65810"/>
                        <a14:foregroundMark x1="23693" y1="66324" x2="23693" y2="66324"/>
                        <a14:foregroundMark x1="25436" y1="67095" x2="25436" y2="67095"/>
                        <a14:foregroundMark x1="26829" y1="68638" x2="26829" y2="68638"/>
                        <a14:foregroundMark x1="23345" y1="60925" x2="15679" y2="51414"/>
                        <a14:foregroundMark x1="14983" y1="51414" x2="11847" y2="38046"/>
                        <a14:foregroundMark x1="12195" y1="37275" x2="16376" y2="26992"/>
                        <a14:foregroundMark x1="21254" y1="23907" x2="21254" y2="23907"/>
                        <a14:foregroundMark x1="19861" y1="23907" x2="19861" y2="23907"/>
                        <a14:foregroundMark x1="17073" y1="24165" x2="17073" y2="24165"/>
                        <a14:foregroundMark x1="13589" y1="26992" x2="13589" y2="26992"/>
                        <a14:foregroundMark x1="12892" y1="28535" x2="12892" y2="28535"/>
                        <a14:foregroundMark x1="20557" y1="21080" x2="20557" y2="21080"/>
                        <a14:foregroundMark x1="24042" y1="16967" x2="22300" y2="20823"/>
                        <a14:foregroundMark x1="21603" y1="20308" x2="15331" y2="23393"/>
                        <a14:foregroundMark x1="21603" y1="17224" x2="25087" y2="19023"/>
                        <a14:foregroundMark x1="30314" y1="20051" x2="30314" y2="20051"/>
                      </a14:backgroundRemoval>
                    </a14:imgEffect>
                  </a14:imgLayer>
                </a14:imgProps>
              </a:ext>
              <a:ext uri="{28A0092B-C50C-407E-A947-70E740481C1C}">
                <a14:useLocalDpi xmlns:a14="http://schemas.microsoft.com/office/drawing/2010/main" val="0"/>
              </a:ext>
            </a:extLst>
          </a:blip>
          <a:stretch>
            <a:fillRect/>
          </a:stretch>
        </p:blipFill>
        <p:spPr>
          <a:xfrm>
            <a:off x="10553699" y="16669"/>
            <a:ext cx="1193721" cy="1618633"/>
          </a:xfrm>
          <a:prstGeom prst="rect">
            <a:avLst/>
          </a:prstGeom>
        </p:spPr>
      </p:pic>
      <p:pic>
        <p:nvPicPr>
          <p:cNvPr id="11" name="Resim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28166" y="616832"/>
            <a:ext cx="4333875" cy="421779"/>
          </a:xfrm>
          <a:prstGeom prst="rect">
            <a:avLst/>
          </a:prstGeom>
        </p:spPr>
      </p:pic>
    </p:spTree>
    <p:extLst>
      <p:ext uri="{BB962C8B-B14F-4D97-AF65-F5344CB8AC3E}">
        <p14:creationId xmlns:p14="http://schemas.microsoft.com/office/powerpoint/2010/main" val="3637597590"/>
      </p:ext>
    </p:extLst>
  </p:cSld>
  <p:clrMapOvr>
    <a:masterClrMapping/>
  </p:clrMapOvr>
  <mc:AlternateContent xmlns:mc="http://schemas.openxmlformats.org/markup-compatibility/2006" xmlns:p14="http://schemas.microsoft.com/office/powerpoint/2010/main">
    <mc:Choice Requires="p14">
      <p:transition spd="slow" p14:dur="2000" advTm="25874"/>
    </mc:Choice>
    <mc:Fallback xmlns="">
      <p:transition spd="slow" advTm="2587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indefinite"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0"/>
                                        <p:tgtEl>
                                          <p:spTgt spid="9"/>
                                        </p:tgtEl>
                                      </p:cBhvr>
                                    </p:animEffect>
                                    <p:anim calcmode="lin" valueType="num">
                                      <p:cBhvr>
                                        <p:cTn id="8" dur="5000" fill="hold"/>
                                        <p:tgtEl>
                                          <p:spTgt spid="9"/>
                                        </p:tgtEl>
                                        <p:attrNameLst>
                                          <p:attrName>ppt_w</p:attrName>
                                        </p:attrNameLst>
                                      </p:cBhvr>
                                      <p:tavLst>
                                        <p:tav tm="0" fmla="#ppt_w*sin(2.5*pi*$)">
                                          <p:val>
                                            <p:fltVal val="0"/>
                                          </p:val>
                                        </p:tav>
                                        <p:tav tm="100000">
                                          <p:val>
                                            <p:fltVal val="1"/>
                                          </p:val>
                                        </p:tav>
                                      </p:tavLst>
                                    </p:anim>
                                    <p:anim calcmode="lin" valueType="num">
                                      <p:cBhvr>
                                        <p:cTn id="9" dur="5000" fill="hold"/>
                                        <p:tgtEl>
                                          <p:spTgt spid="9"/>
                                        </p:tgtEl>
                                        <p:attrNameLst>
                                          <p:attrName>ppt_h</p:attrName>
                                        </p:attrNameLst>
                                      </p:cBhvr>
                                      <p:tavLst>
                                        <p:tav tm="0">
                                          <p:val>
                                            <p:strVal val="#ppt_h"/>
                                          </p:val>
                                        </p:tav>
                                        <p:tav tm="100000">
                                          <p:val>
                                            <p:strVal val="#ppt_h"/>
                                          </p:val>
                                        </p:tav>
                                      </p:tavLst>
                                    </p:anim>
                                  </p:childTnLst>
                                </p:cTn>
                              </p:par>
                              <p:par>
                                <p:cTn id="10" presetID="45" presetClass="entr" presetSubtype="0" repeatCount="indefinite"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0"/>
                                        <p:tgtEl>
                                          <p:spTgt spid="10"/>
                                        </p:tgtEl>
                                      </p:cBhvr>
                                    </p:animEffect>
                                    <p:anim calcmode="lin" valueType="num">
                                      <p:cBhvr>
                                        <p:cTn id="13" dur="5000" fill="hold"/>
                                        <p:tgtEl>
                                          <p:spTgt spid="10"/>
                                        </p:tgtEl>
                                        <p:attrNameLst>
                                          <p:attrName>ppt_w</p:attrName>
                                        </p:attrNameLst>
                                      </p:cBhvr>
                                      <p:tavLst>
                                        <p:tav tm="0" fmla="#ppt_w*sin(2.5*pi*$)">
                                          <p:val>
                                            <p:fltVal val="0"/>
                                          </p:val>
                                        </p:tav>
                                        <p:tav tm="100000">
                                          <p:val>
                                            <p:fltVal val="1"/>
                                          </p:val>
                                        </p:tav>
                                      </p:tavLst>
                                    </p:anim>
                                    <p:anim calcmode="lin" valueType="num">
                                      <p:cBhvr>
                                        <p:cTn id="14" dur="5000" fill="hold"/>
                                        <p:tgtEl>
                                          <p:spTgt spid="10"/>
                                        </p:tgtEl>
                                        <p:attrNameLst>
                                          <p:attrName>ppt_h</p:attrName>
                                        </p:attrNameLst>
                                      </p:cBhvr>
                                      <p:tavLst>
                                        <p:tav tm="0">
                                          <p:val>
                                            <p:strVal val="#ppt_h"/>
                                          </p:val>
                                        </p:tav>
                                        <p:tav tm="100000">
                                          <p:val>
                                            <p:strVal val="#ppt_h"/>
                                          </p:val>
                                        </p:tav>
                                      </p:tavLst>
                                    </p:anim>
                                  </p:childTnLst>
                                </p:cTn>
                              </p:par>
                              <p:par>
                                <p:cTn id="15" presetID="16" presetClass="entr" presetSubtype="21"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08209" y="1567983"/>
            <a:ext cx="10573789" cy="5078313"/>
          </a:xfrm>
          <a:prstGeom prst="rect">
            <a:avLst/>
          </a:prstGeom>
        </p:spPr>
        <p:txBody>
          <a:bodyPr wrap="square">
            <a:spAutoFit/>
          </a:bodyPr>
          <a:lstStyle/>
          <a:p>
            <a:pPr algn="just">
              <a:spcAft>
                <a:spcPts val="0"/>
              </a:spcAft>
              <a:tabLst>
                <a:tab pos="450215" algn="l"/>
              </a:tabLst>
            </a:pPr>
            <a:endParaRPr lang="tr-TR"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tabLst>
                <a:tab pos="450215" algn="l"/>
              </a:tabLst>
            </a:pPr>
            <a:r>
              <a:rPr lang="tr-TR"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	</a:t>
            </a:r>
            <a:r>
              <a:rPr lang="tr-TR" dirty="0" smtClean="0">
                <a:solidFill>
                  <a:srgbClr val="000000"/>
                </a:solidFill>
                <a:latin typeface="Times New Roman" panose="02020603050405020304" pitchFamily="18" charset="0"/>
                <a:ea typeface="Tahoma" panose="020B0604030504040204" pitchFamily="34" charset="0"/>
                <a:cs typeface="Times New Roman" panose="02020603050405020304" pitchFamily="18" charset="0"/>
              </a:rPr>
              <a:t>-	Herhangi </a:t>
            </a:r>
            <a:r>
              <a:rPr lang="tr-TR"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bir nedenle faaliyetine son veren iş yerleri sisteme kayıt yaptırdıkları Emniyet Birimine müracaat ederek kayıtlarının pasife alınmasını talep edeceklerdir.</a:t>
            </a:r>
            <a:endParaRPr lang="tr-TR"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tabLst>
                <a:tab pos="450215" algn="l"/>
              </a:tabLst>
            </a:pPr>
            <a:r>
              <a:rPr lang="tr-TR"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 </a:t>
            </a:r>
            <a:endParaRPr lang="tr-TR"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tabLst>
                <a:tab pos="450215" algn="l"/>
              </a:tabLst>
            </a:pPr>
            <a:r>
              <a:rPr lang="tr-TR"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	</a:t>
            </a:r>
            <a:r>
              <a:rPr lang="tr-TR" dirty="0" smtClean="0">
                <a:solidFill>
                  <a:srgbClr val="000000"/>
                </a:solidFill>
                <a:latin typeface="Times New Roman" panose="02020603050405020304" pitchFamily="18" charset="0"/>
                <a:ea typeface="Tahoma" panose="020B0604030504040204" pitchFamily="34" charset="0"/>
                <a:cs typeface="Times New Roman" panose="02020603050405020304" pitchFamily="18" charset="0"/>
              </a:rPr>
              <a:t>-	İşletici </a:t>
            </a:r>
            <a:r>
              <a:rPr lang="tr-TR"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değişikliğinin 24 saat içesinde, çalışanların ve işten ayrılanların üç gün içesinde bildirilmemesi, gerçeğe aykırı kayıt tutanların tespiti halinde ilgili mevzuat gereği idari yaptırım uygulanacaktır</a:t>
            </a:r>
            <a:r>
              <a:rPr lang="tr-TR" b="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.( 2020 Yılı için 53 TL her çalışan için ayrı ayrı olarak uygulanır) </a:t>
            </a:r>
          </a:p>
          <a:p>
            <a:pPr algn="just">
              <a:spcAft>
                <a:spcPts val="0"/>
              </a:spcAft>
              <a:tabLst>
                <a:tab pos="450215" algn="l"/>
              </a:tabLst>
            </a:pPr>
            <a:endParaRPr lang="tr-TR" b="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a:p>
            <a:pPr algn="just">
              <a:tabLst>
                <a:tab pos="450215" algn="l"/>
              </a:tabLst>
            </a:pPr>
            <a:r>
              <a:rPr lang="tr-TR" dirty="0" smtClean="0"/>
              <a:t>	-	Proje </a:t>
            </a:r>
            <a:r>
              <a:rPr lang="tr-TR" dirty="0"/>
              <a:t>kapsamındaki işlemler</a:t>
            </a:r>
            <a:r>
              <a:rPr lang="tr-TR" b="1" dirty="0"/>
              <a:t> </a:t>
            </a:r>
            <a:r>
              <a:rPr lang="tr-TR" b="1" dirty="0" err="1"/>
              <a:t>LOG</a:t>
            </a:r>
            <a:r>
              <a:rPr lang="tr-TR" dirty="0" err="1"/>
              <a:t>'larda</a:t>
            </a:r>
            <a:r>
              <a:rPr lang="tr-TR" dirty="0"/>
              <a:t> kayıt altına alındığından yapılacak tüm işlemlerin adli ve idari tüm hukuki sorumluluğu projeye bağlanılan kullanıcı adı ve şifre sahibine aittir</a:t>
            </a:r>
            <a:r>
              <a:rPr lang="tr-TR" dirty="0" smtClean="0"/>
              <a:t>.</a:t>
            </a:r>
          </a:p>
          <a:p>
            <a:pPr algn="just">
              <a:tabLst>
                <a:tab pos="450215" algn="l"/>
              </a:tabLst>
            </a:pPr>
            <a:endParaRPr lang="tr-TR" dirty="0" smtClean="0"/>
          </a:p>
          <a:p>
            <a:pPr algn="just">
              <a:tabLst>
                <a:tab pos="450215" algn="l"/>
              </a:tabLst>
            </a:pPr>
            <a:r>
              <a:rPr lang="tr-TR" dirty="0"/>
              <a:t>	</a:t>
            </a:r>
            <a:r>
              <a:rPr lang="tr-TR" dirty="0" smtClean="0"/>
              <a:t>-	1774 Sayılı Kimlik Bildirme kanunu hükümleri gereğince elde edilen veriler anılan kanunun 14. maddesi gereğince </a:t>
            </a:r>
            <a:r>
              <a:rPr lang="tr-TR" b="1" dirty="0" smtClean="0">
                <a:solidFill>
                  <a:srgbClr val="FF0000"/>
                </a:solidFill>
              </a:rPr>
              <a:t>«Mahkeme </a:t>
            </a:r>
            <a:r>
              <a:rPr lang="tr-TR" b="1" dirty="0">
                <a:solidFill>
                  <a:srgbClr val="FF0000"/>
                </a:solidFill>
              </a:rPr>
              <a:t>Kararı Olmadıkça, Yetkili Resmi Örgütler Dışında, Hiç Kimsenin Bunlardan Yararlanmasına Müsaade </a:t>
            </a:r>
            <a:r>
              <a:rPr lang="tr-TR" b="1" dirty="0" smtClean="0">
                <a:solidFill>
                  <a:srgbClr val="FF0000"/>
                </a:solidFill>
              </a:rPr>
              <a:t>Edilemez» </a:t>
            </a:r>
            <a:r>
              <a:rPr lang="tr-TR" dirty="0" smtClean="0"/>
              <a:t>hükmü doğrultusunda elde edilen bilgiler kolluk kuvvetleri dışında </a:t>
            </a:r>
            <a:endParaRPr lang="tr-TR" dirty="0"/>
          </a:p>
          <a:p>
            <a:pPr algn="just">
              <a:spcAft>
                <a:spcPts val="0"/>
              </a:spcAft>
              <a:tabLst>
                <a:tab pos="450215" algn="l"/>
              </a:tabLst>
            </a:pPr>
            <a:endParaRPr lang="tr-TR"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tabLst>
                <a:tab pos="450215" algn="l"/>
              </a:tabLst>
            </a:pPr>
            <a:r>
              <a:rPr lang="tr-TR"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	</a:t>
            </a:r>
            <a:r>
              <a:rPr lang="tr-TR" dirty="0" smtClean="0">
                <a:solidFill>
                  <a:srgbClr val="000000"/>
                </a:solidFill>
                <a:latin typeface="Times New Roman" panose="02020603050405020304" pitchFamily="18" charset="0"/>
                <a:ea typeface="Tahoma" panose="020B0604030504040204" pitchFamily="34" charset="0"/>
                <a:cs typeface="Times New Roman" panose="02020603050405020304" pitchFamily="18" charset="0"/>
              </a:rPr>
              <a:t>-	Sorumlu </a:t>
            </a:r>
            <a:r>
              <a:rPr lang="tr-TR"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işleticiler sistemde karşılaşılan sorunlar, talep ve önerilerle ilgili kayıt işlemini yapan </a:t>
            </a:r>
            <a:r>
              <a:rPr lang="tr-TR" dirty="0" smtClean="0">
                <a:solidFill>
                  <a:srgbClr val="000000"/>
                </a:solidFill>
                <a:latin typeface="Times New Roman" panose="02020603050405020304" pitchFamily="18" charset="0"/>
                <a:ea typeface="Tahoma" panose="020B0604030504040204" pitchFamily="34" charset="0"/>
                <a:cs typeface="Times New Roman" panose="02020603050405020304" pitchFamily="18" charset="0"/>
              </a:rPr>
              <a:t>personelimiz ve </a:t>
            </a:r>
            <a:r>
              <a:rPr lang="tr-TR"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İl Kimlik Bildirme Yönetici personelimiz ile irtibata </a:t>
            </a:r>
            <a:r>
              <a:rPr lang="tr-TR" dirty="0" smtClean="0">
                <a:solidFill>
                  <a:srgbClr val="000000"/>
                </a:solidFill>
                <a:latin typeface="Times New Roman" panose="02020603050405020304" pitchFamily="18" charset="0"/>
                <a:ea typeface="Tahoma" panose="020B0604030504040204" pitchFamily="34" charset="0"/>
                <a:cs typeface="Times New Roman" panose="02020603050405020304" pitchFamily="18" charset="0"/>
              </a:rPr>
              <a:t>geçebilirler.</a:t>
            </a:r>
            <a:endParaRPr lang="tr-TR"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tabLst>
                <a:tab pos="450215" algn="l"/>
              </a:tabLst>
            </a:pPr>
            <a:r>
              <a:rPr lang="tr-TR"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	</a:t>
            </a:r>
            <a:endParaRPr lang="tr-TR"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8" name="Resim 7" descr="D:\KİMLİK BİLDİRME BÜRO AMİRLİĞİ\ARMALAR\Kocaeli Emn Müd_logosu.jpg"/>
          <p:cNvPicPr/>
          <p:nvPr/>
        </p:nvPicPr>
        <p:blipFill>
          <a:blip r:embed="rId2" cstate="print">
            <a:extLst>
              <a:ext uri="{BEBA8EAE-BF5A-486C-A8C5-ECC9F3942E4B}">
                <a14:imgProps xmlns:a14="http://schemas.microsoft.com/office/drawing/2010/main">
                  <a14:imgLayer r:embed="rId3">
                    <a14:imgEffect>
                      <a14:backgroundRemoval t="1389" b="100000" l="0" r="100000">
                        <a14:foregroundMark x1="23282" y1="28556" x2="84922" y2="46722"/>
                        <a14:foregroundMark x1="12306" y1="48889" x2="86585" y2="52167"/>
                        <a14:foregroundMark x1="54545" y1="12889" x2="52882" y2="78833"/>
                        <a14:foregroundMark x1="40022" y1="16222" x2="76718" y2="76667"/>
                        <a14:foregroundMark x1="71231" y1="17333" x2="17794" y2="71444"/>
                        <a14:foregroundMark x1="34257" y1="16222" x2="46840" y2="81611"/>
                        <a14:foregroundMark x1="16962" y1="38167" x2="93404" y2="57389"/>
                        <a14:foregroundMark x1="62749" y1="15667" x2="73947" y2="84889"/>
                        <a14:foregroundMark x1="78104" y1="23889" x2="27938" y2="77722"/>
                        <a14:foregroundMark x1="83315" y1="34333" x2="14246" y2="78000"/>
                        <a14:foregroundMark x1="45732" y1="14833" x2="62195" y2="84056"/>
                        <a14:foregroundMark x1="83315" y1="69500" x2="21397" y2="54944"/>
                        <a14:foregroundMark x1="16186" y1="60167" x2="82483" y2="19778"/>
                        <a14:foregroundMark x1="30432" y1="78833" x2="81098" y2="45056"/>
                        <a14:foregroundMark x1="70399" y1="67833" x2="71231" y2="79667"/>
                      </a14:backgroundRemoval>
                    </a14:imgEffect>
                  </a14:imgLayer>
                </a14:imgProps>
              </a:ext>
              <a:ext uri="{28A0092B-C50C-407E-A947-70E740481C1C}">
                <a14:useLocalDpi xmlns:a14="http://schemas.microsoft.com/office/drawing/2010/main" val="0"/>
              </a:ext>
            </a:extLst>
          </a:blip>
          <a:srcRect/>
          <a:stretch>
            <a:fillRect/>
          </a:stretch>
        </p:blipFill>
        <p:spPr bwMode="auto">
          <a:xfrm>
            <a:off x="369708" y="255270"/>
            <a:ext cx="1066800" cy="1144905"/>
          </a:xfrm>
          <a:prstGeom prst="rect">
            <a:avLst/>
          </a:prstGeom>
          <a:noFill/>
          <a:ln>
            <a:noFill/>
          </a:ln>
        </p:spPr>
      </p:pic>
      <p:pic>
        <p:nvPicPr>
          <p:cNvPr id="9" name="Resim 8"/>
          <p:cNvPicPr>
            <a:picLocks noChangeAspect="1"/>
          </p:cNvPicPr>
          <p:nvPr/>
        </p:nvPicPr>
        <p:blipFill>
          <a:blip r:embed="rId4" cstate="print">
            <a:extLst>
              <a:ext uri="{BEBA8EAE-BF5A-486C-A8C5-ECC9F3942E4B}">
                <a14:imgProps xmlns:a14="http://schemas.microsoft.com/office/drawing/2010/main">
                  <a14:imgLayer r:embed="rId5">
                    <a14:imgEffect>
                      <a14:backgroundRemoval t="6427" b="94087" l="10453" r="95122">
                        <a14:foregroundMark x1="28920" y1="15681" x2="75958" y2="17224"/>
                        <a14:foregroundMark x1="50523" y1="12339" x2="61324" y2="14653"/>
                        <a14:foregroundMark x1="20209" y1="38817" x2="24390" y2="49614"/>
                        <a14:foregroundMark x1="79443" y1="61440" x2="70383" y2="71979"/>
                        <a14:foregroundMark x1="28571" y1="60154" x2="28223" y2="70437"/>
                        <a14:foregroundMark x1="46690" y1="7712" x2="34146" y2="10283"/>
                        <a14:foregroundMark x1="31010" y1="11825" x2="24042" y2="14910"/>
                        <a14:foregroundMark x1="49477" y1="7198" x2="58885" y2="7198"/>
                        <a14:foregroundMark x1="59930" y1="7712" x2="68990" y2="9254"/>
                        <a14:foregroundMark x1="70732" y1="10026" x2="78049" y2="13111"/>
                        <a14:foregroundMark x1="79443" y1="14396" x2="83624" y2="16452"/>
                        <a14:foregroundMark x1="82230" y1="18509" x2="82927" y2="20308"/>
                        <a14:foregroundMark x1="83972" y1="20823" x2="90592" y2="29049"/>
                        <a14:foregroundMark x1="90592" y1="26735" x2="90592" y2="26735"/>
                        <a14:foregroundMark x1="92683" y1="27249" x2="92683" y2="27249"/>
                        <a14:foregroundMark x1="89199" y1="22622" x2="89199" y2="22622"/>
                        <a14:foregroundMark x1="85714" y1="21080" x2="85714" y2="21080"/>
                        <a14:foregroundMark x1="90592" y1="30848" x2="90592" y2="30848"/>
                        <a14:foregroundMark x1="91289" y1="30848" x2="91289" y2="30848"/>
                        <a14:foregroundMark x1="91638" y1="32391" x2="91638" y2="32391"/>
                        <a14:foregroundMark x1="92683" y1="34961" x2="92683" y2="34961"/>
                        <a14:foregroundMark x1="92334" y1="35219" x2="93031" y2="41388"/>
                        <a14:foregroundMark x1="92334" y1="42416" x2="91986" y2="47044"/>
                        <a14:foregroundMark x1="90941" y1="49100" x2="87456" y2="54756"/>
                        <a14:foregroundMark x1="87456" y1="55013" x2="80139" y2="62468"/>
                        <a14:foregroundMark x1="81185" y1="62468" x2="82927" y2="66324"/>
                        <a14:foregroundMark x1="82927" y1="66324" x2="79791" y2="66324"/>
                        <a14:foregroundMark x1="79791" y1="66324" x2="70383" y2="82262"/>
                        <a14:foregroundMark x1="69686" y1="82262" x2="60976" y2="87918"/>
                        <a14:foregroundMark x1="68990" y1="84576" x2="68990" y2="84576"/>
                        <a14:foregroundMark x1="66899" y1="85090" x2="66899" y2="85090"/>
                        <a14:foregroundMark x1="65854" y1="86375" x2="65854" y2="86375"/>
                        <a14:foregroundMark x1="56446" y1="87404" x2="56446" y2="87404"/>
                        <a14:foregroundMark x1="47387" y1="86889" x2="47387" y2="86889"/>
                        <a14:foregroundMark x1="51568" y1="90231" x2="51568" y2="90231"/>
                        <a14:foregroundMark x1="52613" y1="92031" x2="52613" y2="92031"/>
                        <a14:foregroundMark x1="41812" y1="87404" x2="41812" y2="87404"/>
                        <a14:foregroundMark x1="43902" y1="88175" x2="43902" y2="88175"/>
                        <a14:foregroundMark x1="39373" y1="86375" x2="39373" y2="86375"/>
                        <a14:foregroundMark x1="37631" y1="85090" x2="37631" y2="85090"/>
                        <a14:foregroundMark x1="35192" y1="82005" x2="35192" y2="82005"/>
                        <a14:foregroundMark x1="31707" y1="78406" x2="31707" y2="78149"/>
                        <a14:foregroundMark x1="29268" y1="72494" x2="31359" y2="77378"/>
                        <a14:foregroundMark x1="32753" y1="79434" x2="37282" y2="85090"/>
                        <a14:foregroundMark x1="24042" y1="62211" x2="24042" y2="62211"/>
                        <a14:foregroundMark x1="23693" y1="64524" x2="23693" y2="64524"/>
                        <a14:foregroundMark x1="22300" y1="65810" x2="22300" y2="65810"/>
                        <a14:foregroundMark x1="23693" y1="66324" x2="23693" y2="66324"/>
                        <a14:foregroundMark x1="25436" y1="67095" x2="25436" y2="67095"/>
                        <a14:foregroundMark x1="26829" y1="68638" x2="26829" y2="68638"/>
                        <a14:foregroundMark x1="23345" y1="60925" x2="15679" y2="51414"/>
                        <a14:foregroundMark x1="14983" y1="51414" x2="11847" y2="38046"/>
                        <a14:foregroundMark x1="12195" y1="37275" x2="16376" y2="26992"/>
                        <a14:foregroundMark x1="21254" y1="23907" x2="21254" y2="23907"/>
                        <a14:foregroundMark x1="19861" y1="23907" x2="19861" y2="23907"/>
                        <a14:foregroundMark x1="17073" y1="24165" x2="17073" y2="24165"/>
                        <a14:foregroundMark x1="13589" y1="26992" x2="13589" y2="26992"/>
                        <a14:foregroundMark x1="12892" y1="28535" x2="12892" y2="28535"/>
                        <a14:foregroundMark x1="20557" y1="21080" x2="20557" y2="21080"/>
                        <a14:foregroundMark x1="24042" y1="16967" x2="22300" y2="20823"/>
                        <a14:foregroundMark x1="21603" y1="20308" x2="15331" y2="23393"/>
                        <a14:foregroundMark x1="21603" y1="17224" x2="25087" y2="19023"/>
                        <a14:foregroundMark x1="30314" y1="20051" x2="30314" y2="20051"/>
                      </a14:backgroundRemoval>
                    </a14:imgEffect>
                  </a14:imgLayer>
                </a14:imgProps>
              </a:ext>
              <a:ext uri="{28A0092B-C50C-407E-A947-70E740481C1C}">
                <a14:useLocalDpi xmlns:a14="http://schemas.microsoft.com/office/drawing/2010/main" val="0"/>
              </a:ext>
            </a:extLst>
          </a:blip>
          <a:stretch>
            <a:fillRect/>
          </a:stretch>
        </p:blipFill>
        <p:spPr>
          <a:xfrm>
            <a:off x="10553699" y="16669"/>
            <a:ext cx="1193721" cy="1618633"/>
          </a:xfrm>
          <a:prstGeom prst="rect">
            <a:avLst/>
          </a:prstGeom>
        </p:spPr>
      </p:pic>
      <p:pic>
        <p:nvPicPr>
          <p:cNvPr id="10" name="Resim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28166" y="616832"/>
            <a:ext cx="4333875" cy="421779"/>
          </a:xfrm>
          <a:prstGeom prst="rect">
            <a:avLst/>
          </a:prstGeom>
        </p:spPr>
      </p:pic>
    </p:spTree>
    <p:extLst>
      <p:ext uri="{BB962C8B-B14F-4D97-AF65-F5344CB8AC3E}">
        <p14:creationId xmlns:p14="http://schemas.microsoft.com/office/powerpoint/2010/main" val="2829519618"/>
      </p:ext>
    </p:extLst>
  </p:cSld>
  <p:clrMapOvr>
    <a:masterClrMapping/>
  </p:clrMapOvr>
  <mc:AlternateContent xmlns:mc="http://schemas.openxmlformats.org/markup-compatibility/2006" xmlns:p14="http://schemas.microsoft.com/office/powerpoint/2010/main">
    <mc:Choice Requires="p14">
      <p:transition spd="slow" p14:dur="2000" advTm="25357"/>
    </mc:Choice>
    <mc:Fallback xmlns="">
      <p:transition spd="slow" advTm="2535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indefinite"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0"/>
                                        <p:tgtEl>
                                          <p:spTgt spid="8"/>
                                        </p:tgtEl>
                                      </p:cBhvr>
                                    </p:animEffect>
                                    <p:anim calcmode="lin" valueType="num">
                                      <p:cBhvr>
                                        <p:cTn id="8" dur="5000" fill="hold"/>
                                        <p:tgtEl>
                                          <p:spTgt spid="8"/>
                                        </p:tgtEl>
                                        <p:attrNameLst>
                                          <p:attrName>ppt_w</p:attrName>
                                        </p:attrNameLst>
                                      </p:cBhvr>
                                      <p:tavLst>
                                        <p:tav tm="0" fmla="#ppt_w*sin(2.5*pi*$)">
                                          <p:val>
                                            <p:fltVal val="0"/>
                                          </p:val>
                                        </p:tav>
                                        <p:tav tm="100000">
                                          <p:val>
                                            <p:fltVal val="1"/>
                                          </p:val>
                                        </p:tav>
                                      </p:tavLst>
                                    </p:anim>
                                    <p:anim calcmode="lin" valueType="num">
                                      <p:cBhvr>
                                        <p:cTn id="9" dur="5000" fill="hold"/>
                                        <p:tgtEl>
                                          <p:spTgt spid="8"/>
                                        </p:tgtEl>
                                        <p:attrNameLst>
                                          <p:attrName>ppt_h</p:attrName>
                                        </p:attrNameLst>
                                      </p:cBhvr>
                                      <p:tavLst>
                                        <p:tav tm="0">
                                          <p:val>
                                            <p:strVal val="#ppt_h"/>
                                          </p:val>
                                        </p:tav>
                                        <p:tav tm="100000">
                                          <p:val>
                                            <p:strVal val="#ppt_h"/>
                                          </p:val>
                                        </p:tav>
                                      </p:tavLst>
                                    </p:anim>
                                  </p:childTnLst>
                                </p:cTn>
                              </p:par>
                              <p:par>
                                <p:cTn id="10" presetID="45" presetClass="entr" presetSubtype="0" repeatCount="indefinite"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0"/>
                                        <p:tgtEl>
                                          <p:spTgt spid="9"/>
                                        </p:tgtEl>
                                      </p:cBhvr>
                                    </p:animEffect>
                                    <p:anim calcmode="lin" valueType="num">
                                      <p:cBhvr>
                                        <p:cTn id="13" dur="5000" fill="hold"/>
                                        <p:tgtEl>
                                          <p:spTgt spid="9"/>
                                        </p:tgtEl>
                                        <p:attrNameLst>
                                          <p:attrName>ppt_w</p:attrName>
                                        </p:attrNameLst>
                                      </p:cBhvr>
                                      <p:tavLst>
                                        <p:tav tm="0" fmla="#ppt_w*sin(2.5*pi*$)">
                                          <p:val>
                                            <p:fltVal val="0"/>
                                          </p:val>
                                        </p:tav>
                                        <p:tav tm="100000">
                                          <p:val>
                                            <p:fltVal val="1"/>
                                          </p:val>
                                        </p:tav>
                                      </p:tavLst>
                                    </p:anim>
                                    <p:anim calcmode="lin" valueType="num">
                                      <p:cBhvr>
                                        <p:cTn id="14" dur="5000" fill="hold"/>
                                        <p:tgtEl>
                                          <p:spTgt spid="9"/>
                                        </p:tgtEl>
                                        <p:attrNameLst>
                                          <p:attrName>ppt_h</p:attrName>
                                        </p:attrNameLst>
                                      </p:cBhvr>
                                      <p:tavLst>
                                        <p:tav tm="0">
                                          <p:val>
                                            <p:strVal val="#ppt_h"/>
                                          </p:val>
                                        </p:tav>
                                        <p:tav tm="100000">
                                          <p:val>
                                            <p:strVal val="#ppt_h"/>
                                          </p:val>
                                        </p:tav>
                                      </p:tavLst>
                                    </p:anim>
                                  </p:childTnLst>
                                </p:cTn>
                              </p:par>
                              <p:par>
                                <p:cTn id="15" presetID="16" presetClass="entr" presetSubtype="21"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rotWithShape="1">
          <a:blip r:embed="rId2">
            <a:extLst>
              <a:ext uri="{28A0092B-C50C-407E-A947-70E740481C1C}">
                <a14:useLocalDpi xmlns:a14="http://schemas.microsoft.com/office/drawing/2010/main" val="0"/>
              </a:ext>
            </a:extLst>
          </a:blip>
          <a:srcRect l="8200" t="-1" b="-764"/>
          <a:stretch/>
        </p:blipFill>
        <p:spPr>
          <a:xfrm>
            <a:off x="1919547" y="1038611"/>
            <a:ext cx="8147166" cy="3740235"/>
          </a:xfrm>
        </p:spPr>
      </p:pic>
      <p:sp>
        <p:nvSpPr>
          <p:cNvPr id="5" name="Dikdörtgen 4"/>
          <p:cNvSpPr/>
          <p:nvPr/>
        </p:nvSpPr>
        <p:spPr>
          <a:xfrm>
            <a:off x="812117" y="4711685"/>
            <a:ext cx="10741708" cy="1944122"/>
          </a:xfrm>
          <a:prstGeom prst="rect">
            <a:avLst/>
          </a:prstGeom>
        </p:spPr>
        <p:txBody>
          <a:bodyPr wrap="square">
            <a:spAutoFit/>
          </a:bodyPr>
          <a:lstStyle/>
          <a:p>
            <a:pPr algn="just">
              <a:lnSpc>
                <a:spcPct val="107000"/>
              </a:lnSpc>
              <a:spcAft>
                <a:spcPts val="800"/>
              </a:spcAft>
            </a:pPr>
            <a:r>
              <a:rPr lang="tr-TR" sz="20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tr-TR" sz="2000" b="1" dirty="0" smtClean="0">
                <a:effectLst/>
                <a:latin typeface="Times New Roman" panose="02020603050405020304" pitchFamily="18" charset="0"/>
                <a:ea typeface="Calibri" panose="020F0502020204030204" pitchFamily="34" charset="0"/>
                <a:cs typeface="Times New Roman" panose="02020603050405020304" pitchFamily="18" charset="0"/>
              </a:rPr>
              <a:t>Sisteme Kayıtlı Tesisler</a:t>
            </a:r>
            <a:endParaRPr lang="tr-TR"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lphaLcParenR"/>
            </a:pPr>
            <a:r>
              <a:rPr lang="tr-TR" sz="2000" dirty="0" smtClean="0">
                <a:latin typeface="Times New Roman" panose="02020603050405020304" pitchFamily="18" charset="0"/>
                <a:cs typeface="Times New Roman" panose="02020603050405020304" pitchFamily="18" charset="0"/>
              </a:rPr>
              <a:t>İş yerleri, sisteme internet üzerinden </a:t>
            </a:r>
            <a:r>
              <a:rPr lang="tr-TR" sz="2000" b="1" u="sng" dirty="0" smtClean="0">
                <a:solidFill>
                  <a:srgbClr val="0000FF"/>
                </a:solidFill>
                <a:latin typeface="Times New Roman" panose="02020603050405020304" pitchFamily="18" charset="0"/>
                <a:cs typeface="Times New Roman" panose="02020603050405020304" pitchFamily="18" charset="0"/>
              </a:rPr>
              <a:t>https://kbscalisan.egm.gov.tr </a:t>
            </a:r>
            <a:r>
              <a:rPr lang="tr-TR" sz="2000" dirty="0" smtClean="0">
                <a:latin typeface="Times New Roman" panose="02020603050405020304" pitchFamily="18" charset="0"/>
                <a:cs typeface="Times New Roman" panose="02020603050405020304" pitchFamily="18" charset="0"/>
              </a:rPr>
              <a:t>adresinden girecek ve veri gönderimi buradan gerçekleştirecektir.</a:t>
            </a:r>
            <a:endParaRPr lang="tr-TR"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lphaLcParenR"/>
            </a:pPr>
            <a:r>
              <a:rPr lang="tr-TR" sz="2000" dirty="0" smtClean="0">
                <a:effectLst/>
                <a:latin typeface="Times New Roman" panose="02020603050405020304" pitchFamily="18" charset="0"/>
                <a:ea typeface="Calibri" panose="020F0502020204030204" pitchFamily="34" charset="0"/>
                <a:cs typeface="Times New Roman" panose="02020603050405020304" pitchFamily="18" charset="0"/>
              </a:rPr>
              <a:t>İş yeri giriş ekranında </a:t>
            </a:r>
            <a:r>
              <a:rPr lang="tr-TR" sz="2000" b="1" dirty="0" smtClean="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kullanıcı adı kısmına </a:t>
            </a:r>
            <a:r>
              <a:rPr lang="tr-TR" sz="2000" dirty="0" smtClean="0">
                <a:effectLst/>
                <a:latin typeface="Times New Roman" panose="02020603050405020304" pitchFamily="18" charset="0"/>
                <a:ea typeface="Calibri" panose="020F0502020204030204" pitchFamily="34" charset="0"/>
                <a:cs typeface="Times New Roman" panose="02020603050405020304" pitchFamily="18" charset="0"/>
              </a:rPr>
              <a:t>kayıt esnasında beyan ettiği </a:t>
            </a:r>
            <a:r>
              <a:rPr lang="tr-TR" sz="2000" b="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e-posta</a:t>
            </a:r>
            <a:r>
              <a:rPr lang="tr-TR" sz="2000" dirty="0" smtClean="0">
                <a:effectLst/>
                <a:latin typeface="Times New Roman" panose="02020603050405020304" pitchFamily="18" charset="0"/>
                <a:ea typeface="Calibri" panose="020F0502020204030204" pitchFamily="34" charset="0"/>
                <a:cs typeface="Times New Roman" panose="02020603050405020304" pitchFamily="18" charset="0"/>
              </a:rPr>
              <a:t> adresini, </a:t>
            </a:r>
            <a:r>
              <a:rPr lang="tr-TR" sz="2000" b="1" dirty="0" smtClean="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şifre alanına</a:t>
            </a:r>
            <a:r>
              <a:rPr lang="tr-TR" sz="20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tr-TR" sz="2000" b="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e-posta adresine gelen şifresini </a:t>
            </a:r>
            <a:r>
              <a:rPr lang="tr-TR" sz="2000" dirty="0" smtClean="0">
                <a:effectLst/>
                <a:latin typeface="Times New Roman" panose="02020603050405020304" pitchFamily="18" charset="0"/>
                <a:ea typeface="Calibri" panose="020F0502020204030204" pitchFamily="34" charset="0"/>
                <a:cs typeface="Times New Roman" panose="02020603050405020304" pitchFamily="18" charset="0"/>
              </a:rPr>
              <a:t>girerek  sisteme giriş yapacaklardır.</a:t>
            </a:r>
            <a:endParaRPr lang="tr-TR" dirty="0">
              <a:latin typeface="Times New Roman" panose="02020603050405020304" pitchFamily="18" charset="0"/>
              <a:cs typeface="Times New Roman" panose="02020603050405020304" pitchFamily="18" charset="0"/>
            </a:endParaRPr>
          </a:p>
        </p:txBody>
      </p:sp>
      <p:pic>
        <p:nvPicPr>
          <p:cNvPr id="8" name="Resim 7" descr="D:\KİMLİK BİLDİRME BÜRO AMİRLİĞİ\ARMALAR\Kocaeli Emn Müd_logosu.jpg"/>
          <p:cNvPicPr/>
          <p:nvPr/>
        </p:nvPicPr>
        <p:blipFill>
          <a:blip r:embed="rId3" cstate="print">
            <a:extLst>
              <a:ext uri="{BEBA8EAE-BF5A-486C-A8C5-ECC9F3942E4B}">
                <a14:imgProps xmlns:a14="http://schemas.microsoft.com/office/drawing/2010/main">
                  <a14:imgLayer r:embed="rId4">
                    <a14:imgEffect>
                      <a14:backgroundRemoval t="1389" b="100000" l="0" r="100000">
                        <a14:foregroundMark x1="23282" y1="28556" x2="84922" y2="46722"/>
                        <a14:foregroundMark x1="12306" y1="48889" x2="86585" y2="52167"/>
                        <a14:foregroundMark x1="54545" y1="12889" x2="52882" y2="78833"/>
                        <a14:foregroundMark x1="40022" y1="16222" x2="76718" y2="76667"/>
                        <a14:foregroundMark x1="71231" y1="17333" x2="17794" y2="71444"/>
                        <a14:foregroundMark x1="34257" y1="16222" x2="46840" y2="81611"/>
                        <a14:foregroundMark x1="16962" y1="38167" x2="93404" y2="57389"/>
                        <a14:foregroundMark x1="62749" y1="15667" x2="73947" y2="84889"/>
                        <a14:foregroundMark x1="78104" y1="23889" x2="27938" y2="77722"/>
                        <a14:foregroundMark x1="83315" y1="34333" x2="14246" y2="78000"/>
                        <a14:foregroundMark x1="45732" y1="14833" x2="62195" y2="84056"/>
                        <a14:foregroundMark x1="83315" y1="69500" x2="21397" y2="54944"/>
                        <a14:foregroundMark x1="16186" y1="60167" x2="82483" y2="19778"/>
                        <a14:foregroundMark x1="30432" y1="78833" x2="81098" y2="45056"/>
                        <a14:foregroundMark x1="70399" y1="67833" x2="71231" y2="79667"/>
                      </a14:backgroundRemoval>
                    </a14:imgEffect>
                  </a14:imgLayer>
                </a14:imgProps>
              </a:ext>
              <a:ext uri="{28A0092B-C50C-407E-A947-70E740481C1C}">
                <a14:useLocalDpi xmlns:a14="http://schemas.microsoft.com/office/drawing/2010/main" val="0"/>
              </a:ext>
            </a:extLst>
          </a:blip>
          <a:srcRect/>
          <a:stretch>
            <a:fillRect/>
          </a:stretch>
        </p:blipFill>
        <p:spPr bwMode="auto">
          <a:xfrm>
            <a:off x="369708" y="255270"/>
            <a:ext cx="1066800" cy="1144905"/>
          </a:xfrm>
          <a:prstGeom prst="rect">
            <a:avLst/>
          </a:prstGeom>
          <a:noFill/>
          <a:ln>
            <a:noFill/>
          </a:ln>
        </p:spPr>
      </p:pic>
      <p:pic>
        <p:nvPicPr>
          <p:cNvPr id="11" name="Resim 10"/>
          <p:cNvPicPr>
            <a:picLocks noChangeAspect="1"/>
          </p:cNvPicPr>
          <p:nvPr/>
        </p:nvPicPr>
        <p:blipFill>
          <a:blip r:embed="rId5" cstate="print">
            <a:extLst>
              <a:ext uri="{BEBA8EAE-BF5A-486C-A8C5-ECC9F3942E4B}">
                <a14:imgProps xmlns:a14="http://schemas.microsoft.com/office/drawing/2010/main">
                  <a14:imgLayer r:embed="rId6">
                    <a14:imgEffect>
                      <a14:backgroundRemoval t="6427" b="94087" l="10453" r="95122">
                        <a14:foregroundMark x1="28920" y1="15681" x2="75958" y2="17224"/>
                        <a14:foregroundMark x1="50523" y1="12339" x2="61324" y2="14653"/>
                        <a14:foregroundMark x1="20209" y1="38817" x2="24390" y2="49614"/>
                        <a14:foregroundMark x1="79443" y1="61440" x2="70383" y2="71979"/>
                        <a14:foregroundMark x1="28571" y1="60154" x2="28223" y2="70437"/>
                        <a14:foregroundMark x1="46690" y1="7712" x2="34146" y2="10283"/>
                        <a14:foregroundMark x1="31010" y1="11825" x2="24042" y2="14910"/>
                        <a14:foregroundMark x1="49477" y1="7198" x2="58885" y2="7198"/>
                        <a14:foregroundMark x1="59930" y1="7712" x2="68990" y2="9254"/>
                        <a14:foregroundMark x1="70732" y1="10026" x2="78049" y2="13111"/>
                        <a14:foregroundMark x1="79443" y1="14396" x2="83624" y2="16452"/>
                        <a14:foregroundMark x1="82230" y1="18509" x2="82927" y2="20308"/>
                        <a14:foregroundMark x1="83972" y1="20823" x2="90592" y2="29049"/>
                        <a14:foregroundMark x1="90592" y1="26735" x2="90592" y2="26735"/>
                        <a14:foregroundMark x1="92683" y1="27249" x2="92683" y2="27249"/>
                        <a14:foregroundMark x1="89199" y1="22622" x2="89199" y2="22622"/>
                        <a14:foregroundMark x1="85714" y1="21080" x2="85714" y2="21080"/>
                        <a14:foregroundMark x1="90592" y1="30848" x2="90592" y2="30848"/>
                        <a14:foregroundMark x1="91289" y1="30848" x2="91289" y2="30848"/>
                        <a14:foregroundMark x1="91638" y1="32391" x2="91638" y2="32391"/>
                        <a14:foregroundMark x1="92683" y1="34961" x2="92683" y2="34961"/>
                        <a14:foregroundMark x1="92334" y1="35219" x2="93031" y2="41388"/>
                        <a14:foregroundMark x1="92334" y1="42416" x2="91986" y2="47044"/>
                        <a14:foregroundMark x1="90941" y1="49100" x2="87456" y2="54756"/>
                        <a14:foregroundMark x1="87456" y1="55013" x2="80139" y2="62468"/>
                        <a14:foregroundMark x1="81185" y1="62468" x2="82927" y2="66324"/>
                        <a14:foregroundMark x1="82927" y1="66324" x2="79791" y2="66324"/>
                        <a14:foregroundMark x1="79791" y1="66324" x2="70383" y2="82262"/>
                        <a14:foregroundMark x1="69686" y1="82262" x2="60976" y2="87918"/>
                        <a14:foregroundMark x1="68990" y1="84576" x2="68990" y2="84576"/>
                        <a14:foregroundMark x1="66899" y1="85090" x2="66899" y2="85090"/>
                        <a14:foregroundMark x1="65854" y1="86375" x2="65854" y2="86375"/>
                        <a14:foregroundMark x1="56446" y1="87404" x2="56446" y2="87404"/>
                        <a14:foregroundMark x1="47387" y1="86889" x2="47387" y2="86889"/>
                        <a14:foregroundMark x1="51568" y1="90231" x2="51568" y2="90231"/>
                        <a14:foregroundMark x1="52613" y1="92031" x2="52613" y2="92031"/>
                        <a14:foregroundMark x1="41812" y1="87404" x2="41812" y2="87404"/>
                        <a14:foregroundMark x1="43902" y1="88175" x2="43902" y2="88175"/>
                        <a14:foregroundMark x1="39373" y1="86375" x2="39373" y2="86375"/>
                        <a14:foregroundMark x1="37631" y1="85090" x2="37631" y2="85090"/>
                        <a14:foregroundMark x1="35192" y1="82005" x2="35192" y2="82005"/>
                        <a14:foregroundMark x1="31707" y1="78406" x2="31707" y2="78149"/>
                        <a14:foregroundMark x1="29268" y1="72494" x2="31359" y2="77378"/>
                        <a14:foregroundMark x1="32753" y1="79434" x2="37282" y2="85090"/>
                        <a14:foregroundMark x1="24042" y1="62211" x2="24042" y2="62211"/>
                        <a14:foregroundMark x1="23693" y1="64524" x2="23693" y2="64524"/>
                        <a14:foregroundMark x1="22300" y1="65810" x2="22300" y2="65810"/>
                        <a14:foregroundMark x1="23693" y1="66324" x2="23693" y2="66324"/>
                        <a14:foregroundMark x1="25436" y1="67095" x2="25436" y2="67095"/>
                        <a14:foregroundMark x1="26829" y1="68638" x2="26829" y2="68638"/>
                        <a14:foregroundMark x1="23345" y1="60925" x2="15679" y2="51414"/>
                        <a14:foregroundMark x1="14983" y1="51414" x2="11847" y2="38046"/>
                        <a14:foregroundMark x1="12195" y1="37275" x2="16376" y2="26992"/>
                        <a14:foregroundMark x1="21254" y1="23907" x2="21254" y2="23907"/>
                        <a14:foregroundMark x1="19861" y1="23907" x2="19861" y2="23907"/>
                        <a14:foregroundMark x1="17073" y1="24165" x2="17073" y2="24165"/>
                        <a14:foregroundMark x1="13589" y1="26992" x2="13589" y2="26992"/>
                        <a14:foregroundMark x1="12892" y1="28535" x2="12892" y2="28535"/>
                        <a14:foregroundMark x1="20557" y1="21080" x2="20557" y2="21080"/>
                        <a14:foregroundMark x1="24042" y1="16967" x2="22300" y2="20823"/>
                        <a14:foregroundMark x1="21603" y1="20308" x2="15331" y2="23393"/>
                        <a14:foregroundMark x1="21603" y1="17224" x2="25087" y2="19023"/>
                        <a14:foregroundMark x1="30314" y1="20051" x2="30314" y2="20051"/>
                      </a14:backgroundRemoval>
                    </a14:imgEffect>
                  </a14:imgLayer>
                </a14:imgProps>
              </a:ext>
              <a:ext uri="{28A0092B-C50C-407E-A947-70E740481C1C}">
                <a14:useLocalDpi xmlns:a14="http://schemas.microsoft.com/office/drawing/2010/main" val="0"/>
              </a:ext>
            </a:extLst>
          </a:blip>
          <a:stretch>
            <a:fillRect/>
          </a:stretch>
        </p:blipFill>
        <p:spPr>
          <a:xfrm>
            <a:off x="10553699" y="16669"/>
            <a:ext cx="1193721" cy="1618633"/>
          </a:xfrm>
          <a:prstGeom prst="rect">
            <a:avLst/>
          </a:prstGeom>
        </p:spPr>
      </p:pic>
      <p:pic>
        <p:nvPicPr>
          <p:cNvPr id="12" name="Resim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28166" y="616832"/>
            <a:ext cx="4333875" cy="421779"/>
          </a:xfrm>
          <a:prstGeom prst="rect">
            <a:avLst/>
          </a:prstGeom>
        </p:spPr>
      </p:pic>
    </p:spTree>
    <p:extLst>
      <p:ext uri="{BB962C8B-B14F-4D97-AF65-F5344CB8AC3E}">
        <p14:creationId xmlns:p14="http://schemas.microsoft.com/office/powerpoint/2010/main" val="3403906545"/>
      </p:ext>
    </p:extLst>
  </p:cSld>
  <p:clrMapOvr>
    <a:masterClrMapping/>
  </p:clrMapOvr>
  <mc:AlternateContent xmlns:mc="http://schemas.openxmlformats.org/markup-compatibility/2006" xmlns:p14="http://schemas.microsoft.com/office/powerpoint/2010/main">
    <mc:Choice Requires="p14">
      <p:transition spd="slow" p14:dur="2000" advTm="11079"/>
    </mc:Choice>
    <mc:Fallback xmlns="">
      <p:transition spd="slow" advTm="1107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indefinite"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0"/>
                                        <p:tgtEl>
                                          <p:spTgt spid="8"/>
                                        </p:tgtEl>
                                      </p:cBhvr>
                                    </p:animEffect>
                                    <p:anim calcmode="lin" valueType="num">
                                      <p:cBhvr>
                                        <p:cTn id="8" dur="5000" fill="hold"/>
                                        <p:tgtEl>
                                          <p:spTgt spid="8"/>
                                        </p:tgtEl>
                                        <p:attrNameLst>
                                          <p:attrName>ppt_w</p:attrName>
                                        </p:attrNameLst>
                                      </p:cBhvr>
                                      <p:tavLst>
                                        <p:tav tm="0" fmla="#ppt_w*sin(2.5*pi*$)">
                                          <p:val>
                                            <p:fltVal val="0"/>
                                          </p:val>
                                        </p:tav>
                                        <p:tav tm="100000">
                                          <p:val>
                                            <p:fltVal val="1"/>
                                          </p:val>
                                        </p:tav>
                                      </p:tavLst>
                                    </p:anim>
                                    <p:anim calcmode="lin" valueType="num">
                                      <p:cBhvr>
                                        <p:cTn id="9" dur="5000" fill="hold"/>
                                        <p:tgtEl>
                                          <p:spTgt spid="8"/>
                                        </p:tgtEl>
                                        <p:attrNameLst>
                                          <p:attrName>ppt_h</p:attrName>
                                        </p:attrNameLst>
                                      </p:cBhvr>
                                      <p:tavLst>
                                        <p:tav tm="0">
                                          <p:val>
                                            <p:strVal val="#ppt_h"/>
                                          </p:val>
                                        </p:tav>
                                        <p:tav tm="100000">
                                          <p:val>
                                            <p:strVal val="#ppt_h"/>
                                          </p:val>
                                        </p:tav>
                                      </p:tavLst>
                                    </p:anim>
                                  </p:childTnLst>
                                </p:cTn>
                              </p:par>
                              <p:par>
                                <p:cTn id="10" presetID="45" presetClass="entr" presetSubtype="0" repeatCount="indefinite"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0"/>
                                        <p:tgtEl>
                                          <p:spTgt spid="11"/>
                                        </p:tgtEl>
                                      </p:cBhvr>
                                    </p:animEffect>
                                    <p:anim calcmode="lin" valueType="num">
                                      <p:cBhvr>
                                        <p:cTn id="13" dur="5000" fill="hold"/>
                                        <p:tgtEl>
                                          <p:spTgt spid="11"/>
                                        </p:tgtEl>
                                        <p:attrNameLst>
                                          <p:attrName>ppt_w</p:attrName>
                                        </p:attrNameLst>
                                      </p:cBhvr>
                                      <p:tavLst>
                                        <p:tav tm="0" fmla="#ppt_w*sin(2.5*pi*$)">
                                          <p:val>
                                            <p:fltVal val="0"/>
                                          </p:val>
                                        </p:tav>
                                        <p:tav tm="100000">
                                          <p:val>
                                            <p:fltVal val="1"/>
                                          </p:val>
                                        </p:tav>
                                      </p:tavLst>
                                    </p:anim>
                                    <p:anim calcmode="lin" valueType="num">
                                      <p:cBhvr>
                                        <p:cTn id="14" dur="5000" fill="hold"/>
                                        <p:tgtEl>
                                          <p:spTgt spid="11"/>
                                        </p:tgtEl>
                                        <p:attrNameLst>
                                          <p:attrName>ppt_h</p:attrName>
                                        </p:attrNameLst>
                                      </p:cBhvr>
                                      <p:tavLst>
                                        <p:tav tm="0">
                                          <p:val>
                                            <p:strVal val="#ppt_h"/>
                                          </p:val>
                                        </p:tav>
                                        <p:tav tm="100000">
                                          <p:val>
                                            <p:strVal val="#ppt_h"/>
                                          </p:val>
                                        </p:tav>
                                      </p:tavLst>
                                    </p:anim>
                                  </p:childTnLst>
                                </p:cTn>
                              </p:par>
                              <p:par>
                                <p:cTn id="15" presetID="16" presetClass="entr" presetSubtype="21"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8970" y="1477128"/>
            <a:ext cx="10227361" cy="3478576"/>
          </a:xfrm>
          <a:prstGeom prst="rect">
            <a:avLst/>
          </a:prstGeom>
        </p:spPr>
      </p:pic>
      <p:sp>
        <p:nvSpPr>
          <p:cNvPr id="2" name="Unvan 1"/>
          <p:cNvSpPr>
            <a:spLocks noGrp="1"/>
          </p:cNvSpPr>
          <p:nvPr>
            <p:ph type="title"/>
          </p:nvPr>
        </p:nvSpPr>
        <p:spPr>
          <a:xfrm>
            <a:off x="369708" y="937593"/>
            <a:ext cx="10515600" cy="773562"/>
          </a:xfrm>
        </p:spPr>
        <p:txBody>
          <a:bodyPr>
            <a:normAutofit/>
          </a:bodyPr>
          <a:lstStyle/>
          <a:p>
            <a:pPr algn="ctr"/>
            <a:r>
              <a:rPr lang="tr-TR" sz="2400" b="1" dirty="0" smtClean="0">
                <a:solidFill>
                  <a:srgbClr val="FF0000"/>
                </a:solidFill>
                <a:latin typeface="Times New Roman" panose="02020603050405020304" pitchFamily="18" charset="0"/>
                <a:cs typeface="Times New Roman" panose="02020603050405020304" pitchFamily="18" charset="0"/>
              </a:rPr>
              <a:t>TESİS İŞLEMLERİ</a:t>
            </a:r>
            <a:endParaRPr lang="tr-TR" sz="2400" b="1" dirty="0">
              <a:solidFill>
                <a:srgbClr val="FF0000"/>
              </a:solidFill>
              <a:latin typeface="Times New Roman" panose="02020603050405020304" pitchFamily="18" charset="0"/>
              <a:cs typeface="Times New Roman" panose="02020603050405020304" pitchFamily="18" charset="0"/>
            </a:endParaRPr>
          </a:p>
        </p:txBody>
      </p:sp>
      <p:sp>
        <p:nvSpPr>
          <p:cNvPr id="13" name="Oval 12"/>
          <p:cNvSpPr/>
          <p:nvPr/>
        </p:nvSpPr>
        <p:spPr>
          <a:xfrm>
            <a:off x="3704341" y="3045857"/>
            <a:ext cx="1173192" cy="92302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Dikdörtgen 13"/>
          <p:cNvSpPr/>
          <p:nvPr/>
        </p:nvSpPr>
        <p:spPr>
          <a:xfrm>
            <a:off x="958970" y="4993715"/>
            <a:ext cx="10515600" cy="1569660"/>
          </a:xfrm>
          <a:prstGeom prst="rect">
            <a:avLst/>
          </a:prstGeom>
        </p:spPr>
        <p:txBody>
          <a:bodyPr wrap="square">
            <a:spAutoFit/>
          </a:bodyPr>
          <a:lstStyle/>
          <a:p>
            <a:r>
              <a:rPr lang="tr-TR" sz="2400" dirty="0" smtClean="0">
                <a:effectLst/>
                <a:latin typeface="Times New Roman" panose="02020603050405020304" pitchFamily="18" charset="0"/>
                <a:ea typeface="Calibri" panose="020F0502020204030204" pitchFamily="34" charset="0"/>
                <a:cs typeface="Times New Roman" panose="02020603050405020304" pitchFamily="18" charset="0"/>
              </a:rPr>
              <a:t>İş yerleri karşılarına gelen ekrandan, Çalışan Ekle menüsünden halen iş yerinden </a:t>
            </a:r>
            <a:r>
              <a:rPr lang="tr-TR" sz="2400" b="1" u="sng"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AKTİF</a:t>
            </a:r>
            <a:r>
              <a:rPr lang="tr-TR" sz="2400" dirty="0" smtClean="0">
                <a:effectLst/>
                <a:latin typeface="Times New Roman" panose="02020603050405020304" pitchFamily="18" charset="0"/>
                <a:ea typeface="Calibri" panose="020F0502020204030204" pitchFamily="34" charset="0"/>
                <a:cs typeface="Times New Roman" panose="02020603050405020304" pitchFamily="18" charset="0"/>
              </a:rPr>
              <a:t> olarak çalışan tüm personelin bilgilerini kayıt yapacak, bundan sonraki süreçte işe başlama yapan ve ayrılan personel bilgilerini mevzuatta belirlenen süre </a:t>
            </a:r>
            <a:r>
              <a:rPr lang="tr-TR"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(72 saat ) </a:t>
            </a:r>
            <a:r>
              <a:rPr lang="tr-TR" sz="2400" dirty="0">
                <a:latin typeface="Times New Roman" panose="02020603050405020304" pitchFamily="18" charset="0"/>
                <a:ea typeface="Calibri" panose="020F0502020204030204" pitchFamily="34" charset="0"/>
                <a:cs typeface="Times New Roman" panose="02020603050405020304" pitchFamily="18" charset="0"/>
              </a:rPr>
              <a:t>içerisinde </a:t>
            </a:r>
            <a:r>
              <a:rPr lang="tr-TR" sz="2400" dirty="0" smtClean="0">
                <a:latin typeface="Times New Roman" panose="02020603050405020304" pitchFamily="18" charset="0"/>
                <a:ea typeface="Calibri" panose="020F0502020204030204" pitchFamily="34" charset="0"/>
                <a:cs typeface="Times New Roman" panose="02020603050405020304" pitchFamily="18" charset="0"/>
              </a:rPr>
              <a:t>sistem üzerinden işlem yapacaklardır.</a:t>
            </a:r>
            <a:endParaRPr lang="tr-TR" sz="2400" b="1" dirty="0">
              <a:solidFill>
                <a:srgbClr val="FF0000"/>
              </a:solidFill>
              <a:latin typeface="Times New Roman" panose="02020603050405020304" pitchFamily="18" charset="0"/>
              <a:cs typeface="Times New Roman" panose="02020603050405020304" pitchFamily="18" charset="0"/>
            </a:endParaRPr>
          </a:p>
        </p:txBody>
      </p:sp>
      <p:pic>
        <p:nvPicPr>
          <p:cNvPr id="10" name="Resim 9" descr="D:\KİMLİK BİLDİRME BÜRO AMİRLİĞİ\ARMALAR\Kocaeli Emn Müd_logosu.jpg"/>
          <p:cNvPicPr/>
          <p:nvPr/>
        </p:nvPicPr>
        <p:blipFill>
          <a:blip r:embed="rId3" cstate="print">
            <a:extLst>
              <a:ext uri="{BEBA8EAE-BF5A-486C-A8C5-ECC9F3942E4B}">
                <a14:imgProps xmlns:a14="http://schemas.microsoft.com/office/drawing/2010/main">
                  <a14:imgLayer r:embed="rId4">
                    <a14:imgEffect>
                      <a14:backgroundRemoval t="1389" b="100000" l="0" r="100000">
                        <a14:foregroundMark x1="23282" y1="28556" x2="84922" y2="46722"/>
                        <a14:foregroundMark x1="12306" y1="48889" x2="86585" y2="52167"/>
                        <a14:foregroundMark x1="54545" y1="12889" x2="52882" y2="78833"/>
                        <a14:foregroundMark x1="40022" y1="16222" x2="76718" y2="76667"/>
                        <a14:foregroundMark x1="71231" y1="17333" x2="17794" y2="71444"/>
                        <a14:foregroundMark x1="34257" y1="16222" x2="46840" y2="81611"/>
                        <a14:foregroundMark x1="16962" y1="38167" x2="93404" y2="57389"/>
                        <a14:foregroundMark x1="62749" y1="15667" x2="73947" y2="84889"/>
                        <a14:foregroundMark x1="78104" y1="23889" x2="27938" y2="77722"/>
                        <a14:foregroundMark x1="83315" y1="34333" x2="14246" y2="78000"/>
                        <a14:foregroundMark x1="45732" y1="14833" x2="62195" y2="84056"/>
                        <a14:foregroundMark x1="83315" y1="69500" x2="21397" y2="54944"/>
                        <a14:foregroundMark x1="16186" y1="60167" x2="82483" y2="19778"/>
                        <a14:foregroundMark x1="30432" y1="78833" x2="81098" y2="45056"/>
                        <a14:foregroundMark x1="70399" y1="67833" x2="71231" y2="79667"/>
                      </a14:backgroundRemoval>
                    </a14:imgEffect>
                  </a14:imgLayer>
                </a14:imgProps>
              </a:ext>
              <a:ext uri="{28A0092B-C50C-407E-A947-70E740481C1C}">
                <a14:useLocalDpi xmlns:a14="http://schemas.microsoft.com/office/drawing/2010/main" val="0"/>
              </a:ext>
            </a:extLst>
          </a:blip>
          <a:srcRect/>
          <a:stretch>
            <a:fillRect/>
          </a:stretch>
        </p:blipFill>
        <p:spPr bwMode="auto">
          <a:xfrm>
            <a:off x="369708" y="255270"/>
            <a:ext cx="1066800" cy="1144905"/>
          </a:xfrm>
          <a:prstGeom prst="rect">
            <a:avLst/>
          </a:prstGeom>
          <a:noFill/>
          <a:ln>
            <a:noFill/>
          </a:ln>
        </p:spPr>
      </p:pic>
      <p:pic>
        <p:nvPicPr>
          <p:cNvPr id="15" name="Resim 14"/>
          <p:cNvPicPr>
            <a:picLocks noChangeAspect="1"/>
          </p:cNvPicPr>
          <p:nvPr/>
        </p:nvPicPr>
        <p:blipFill>
          <a:blip r:embed="rId5" cstate="print">
            <a:extLst>
              <a:ext uri="{BEBA8EAE-BF5A-486C-A8C5-ECC9F3942E4B}">
                <a14:imgProps xmlns:a14="http://schemas.microsoft.com/office/drawing/2010/main">
                  <a14:imgLayer r:embed="rId6">
                    <a14:imgEffect>
                      <a14:backgroundRemoval t="6427" b="94087" l="10453" r="95122">
                        <a14:foregroundMark x1="28920" y1="15681" x2="75958" y2="17224"/>
                        <a14:foregroundMark x1="50523" y1="12339" x2="61324" y2="14653"/>
                        <a14:foregroundMark x1="20209" y1="38817" x2="24390" y2="49614"/>
                        <a14:foregroundMark x1="79443" y1="61440" x2="70383" y2="71979"/>
                        <a14:foregroundMark x1="28571" y1="60154" x2="28223" y2="70437"/>
                        <a14:foregroundMark x1="46690" y1="7712" x2="34146" y2="10283"/>
                        <a14:foregroundMark x1="31010" y1="11825" x2="24042" y2="14910"/>
                        <a14:foregroundMark x1="49477" y1="7198" x2="58885" y2="7198"/>
                        <a14:foregroundMark x1="59930" y1="7712" x2="68990" y2="9254"/>
                        <a14:foregroundMark x1="70732" y1="10026" x2="78049" y2="13111"/>
                        <a14:foregroundMark x1="79443" y1="14396" x2="83624" y2="16452"/>
                        <a14:foregroundMark x1="82230" y1="18509" x2="82927" y2="20308"/>
                        <a14:foregroundMark x1="83972" y1="20823" x2="90592" y2="29049"/>
                        <a14:foregroundMark x1="90592" y1="26735" x2="90592" y2="26735"/>
                        <a14:foregroundMark x1="92683" y1="27249" x2="92683" y2="27249"/>
                        <a14:foregroundMark x1="89199" y1="22622" x2="89199" y2="22622"/>
                        <a14:foregroundMark x1="85714" y1="21080" x2="85714" y2="21080"/>
                        <a14:foregroundMark x1="90592" y1="30848" x2="90592" y2="30848"/>
                        <a14:foregroundMark x1="91289" y1="30848" x2="91289" y2="30848"/>
                        <a14:foregroundMark x1="91638" y1="32391" x2="91638" y2="32391"/>
                        <a14:foregroundMark x1="92683" y1="34961" x2="92683" y2="34961"/>
                        <a14:foregroundMark x1="92334" y1="35219" x2="93031" y2="41388"/>
                        <a14:foregroundMark x1="92334" y1="42416" x2="91986" y2="47044"/>
                        <a14:foregroundMark x1="90941" y1="49100" x2="87456" y2="54756"/>
                        <a14:foregroundMark x1="87456" y1="55013" x2="80139" y2="62468"/>
                        <a14:foregroundMark x1="81185" y1="62468" x2="82927" y2="66324"/>
                        <a14:foregroundMark x1="82927" y1="66324" x2="79791" y2="66324"/>
                        <a14:foregroundMark x1="79791" y1="66324" x2="70383" y2="82262"/>
                        <a14:foregroundMark x1="69686" y1="82262" x2="60976" y2="87918"/>
                        <a14:foregroundMark x1="68990" y1="84576" x2="68990" y2="84576"/>
                        <a14:foregroundMark x1="66899" y1="85090" x2="66899" y2="85090"/>
                        <a14:foregroundMark x1="65854" y1="86375" x2="65854" y2="86375"/>
                        <a14:foregroundMark x1="56446" y1="87404" x2="56446" y2="87404"/>
                        <a14:foregroundMark x1="47387" y1="86889" x2="47387" y2="86889"/>
                        <a14:foregroundMark x1="51568" y1="90231" x2="51568" y2="90231"/>
                        <a14:foregroundMark x1="52613" y1="92031" x2="52613" y2="92031"/>
                        <a14:foregroundMark x1="41812" y1="87404" x2="41812" y2="87404"/>
                        <a14:foregroundMark x1="43902" y1="88175" x2="43902" y2="88175"/>
                        <a14:foregroundMark x1="39373" y1="86375" x2="39373" y2="86375"/>
                        <a14:foregroundMark x1="37631" y1="85090" x2="37631" y2="85090"/>
                        <a14:foregroundMark x1="35192" y1="82005" x2="35192" y2="82005"/>
                        <a14:foregroundMark x1="31707" y1="78406" x2="31707" y2="78149"/>
                        <a14:foregroundMark x1="29268" y1="72494" x2="31359" y2="77378"/>
                        <a14:foregroundMark x1="32753" y1="79434" x2="37282" y2="85090"/>
                        <a14:foregroundMark x1="24042" y1="62211" x2="24042" y2="62211"/>
                        <a14:foregroundMark x1="23693" y1="64524" x2="23693" y2="64524"/>
                        <a14:foregroundMark x1="22300" y1="65810" x2="22300" y2="65810"/>
                        <a14:foregroundMark x1="23693" y1="66324" x2="23693" y2="66324"/>
                        <a14:foregroundMark x1="25436" y1="67095" x2="25436" y2="67095"/>
                        <a14:foregroundMark x1="26829" y1="68638" x2="26829" y2="68638"/>
                        <a14:foregroundMark x1="23345" y1="60925" x2="15679" y2="51414"/>
                        <a14:foregroundMark x1="14983" y1="51414" x2="11847" y2="38046"/>
                        <a14:foregroundMark x1="12195" y1="37275" x2="16376" y2="26992"/>
                        <a14:foregroundMark x1="21254" y1="23907" x2="21254" y2="23907"/>
                        <a14:foregroundMark x1="19861" y1="23907" x2="19861" y2="23907"/>
                        <a14:foregroundMark x1="17073" y1="24165" x2="17073" y2="24165"/>
                        <a14:foregroundMark x1="13589" y1="26992" x2="13589" y2="26992"/>
                        <a14:foregroundMark x1="12892" y1="28535" x2="12892" y2="28535"/>
                        <a14:foregroundMark x1="20557" y1="21080" x2="20557" y2="21080"/>
                        <a14:foregroundMark x1="24042" y1="16967" x2="22300" y2="20823"/>
                        <a14:foregroundMark x1="21603" y1="20308" x2="15331" y2="23393"/>
                        <a14:foregroundMark x1="21603" y1="17224" x2="25087" y2="19023"/>
                        <a14:foregroundMark x1="30314" y1="20051" x2="30314" y2="20051"/>
                      </a14:backgroundRemoval>
                    </a14:imgEffect>
                  </a14:imgLayer>
                </a14:imgProps>
              </a:ext>
              <a:ext uri="{28A0092B-C50C-407E-A947-70E740481C1C}">
                <a14:useLocalDpi xmlns:a14="http://schemas.microsoft.com/office/drawing/2010/main" val="0"/>
              </a:ext>
            </a:extLst>
          </a:blip>
          <a:stretch>
            <a:fillRect/>
          </a:stretch>
        </p:blipFill>
        <p:spPr>
          <a:xfrm>
            <a:off x="10553699" y="16669"/>
            <a:ext cx="1193721" cy="1618633"/>
          </a:xfrm>
          <a:prstGeom prst="rect">
            <a:avLst/>
          </a:prstGeom>
        </p:spPr>
      </p:pic>
      <p:pic>
        <p:nvPicPr>
          <p:cNvPr id="16" name="Resim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28166" y="616832"/>
            <a:ext cx="4333875" cy="421779"/>
          </a:xfrm>
          <a:prstGeom prst="rect">
            <a:avLst/>
          </a:prstGeom>
        </p:spPr>
      </p:pic>
    </p:spTree>
    <p:extLst>
      <p:ext uri="{BB962C8B-B14F-4D97-AF65-F5344CB8AC3E}">
        <p14:creationId xmlns:p14="http://schemas.microsoft.com/office/powerpoint/2010/main" val="2143483580"/>
      </p:ext>
    </p:extLst>
  </p:cSld>
  <p:clrMapOvr>
    <a:masterClrMapping/>
  </p:clrMapOvr>
  <mc:AlternateContent xmlns:mc="http://schemas.openxmlformats.org/markup-compatibility/2006" xmlns:p14="http://schemas.microsoft.com/office/powerpoint/2010/main">
    <mc:Choice Requires="p14">
      <p:transition spd="slow" p14:dur="2000" advTm="16288"/>
    </mc:Choice>
    <mc:Fallback xmlns="">
      <p:transition spd="slow" advTm="1628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indefinite"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0"/>
                                        <p:tgtEl>
                                          <p:spTgt spid="10"/>
                                        </p:tgtEl>
                                      </p:cBhvr>
                                    </p:animEffect>
                                    <p:anim calcmode="lin" valueType="num">
                                      <p:cBhvr>
                                        <p:cTn id="8" dur="5000" fill="hold"/>
                                        <p:tgtEl>
                                          <p:spTgt spid="10"/>
                                        </p:tgtEl>
                                        <p:attrNameLst>
                                          <p:attrName>ppt_w</p:attrName>
                                        </p:attrNameLst>
                                      </p:cBhvr>
                                      <p:tavLst>
                                        <p:tav tm="0" fmla="#ppt_w*sin(2.5*pi*$)">
                                          <p:val>
                                            <p:fltVal val="0"/>
                                          </p:val>
                                        </p:tav>
                                        <p:tav tm="100000">
                                          <p:val>
                                            <p:fltVal val="1"/>
                                          </p:val>
                                        </p:tav>
                                      </p:tavLst>
                                    </p:anim>
                                    <p:anim calcmode="lin" valueType="num">
                                      <p:cBhvr>
                                        <p:cTn id="9" dur="5000" fill="hold"/>
                                        <p:tgtEl>
                                          <p:spTgt spid="10"/>
                                        </p:tgtEl>
                                        <p:attrNameLst>
                                          <p:attrName>ppt_h</p:attrName>
                                        </p:attrNameLst>
                                      </p:cBhvr>
                                      <p:tavLst>
                                        <p:tav tm="0">
                                          <p:val>
                                            <p:strVal val="#ppt_h"/>
                                          </p:val>
                                        </p:tav>
                                        <p:tav tm="100000">
                                          <p:val>
                                            <p:strVal val="#ppt_h"/>
                                          </p:val>
                                        </p:tav>
                                      </p:tavLst>
                                    </p:anim>
                                  </p:childTnLst>
                                </p:cTn>
                              </p:par>
                              <p:par>
                                <p:cTn id="10" presetID="45" presetClass="entr" presetSubtype="0" repeatCount="indefinite"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0"/>
                                        <p:tgtEl>
                                          <p:spTgt spid="15"/>
                                        </p:tgtEl>
                                      </p:cBhvr>
                                    </p:animEffect>
                                    <p:anim calcmode="lin" valueType="num">
                                      <p:cBhvr>
                                        <p:cTn id="13" dur="5000" fill="hold"/>
                                        <p:tgtEl>
                                          <p:spTgt spid="15"/>
                                        </p:tgtEl>
                                        <p:attrNameLst>
                                          <p:attrName>ppt_w</p:attrName>
                                        </p:attrNameLst>
                                      </p:cBhvr>
                                      <p:tavLst>
                                        <p:tav tm="0" fmla="#ppt_w*sin(2.5*pi*$)">
                                          <p:val>
                                            <p:fltVal val="0"/>
                                          </p:val>
                                        </p:tav>
                                        <p:tav tm="100000">
                                          <p:val>
                                            <p:fltVal val="1"/>
                                          </p:val>
                                        </p:tav>
                                      </p:tavLst>
                                    </p:anim>
                                    <p:anim calcmode="lin" valueType="num">
                                      <p:cBhvr>
                                        <p:cTn id="14" dur="5000" fill="hold"/>
                                        <p:tgtEl>
                                          <p:spTgt spid="15"/>
                                        </p:tgtEl>
                                        <p:attrNameLst>
                                          <p:attrName>ppt_h</p:attrName>
                                        </p:attrNameLst>
                                      </p:cBhvr>
                                      <p:tavLst>
                                        <p:tav tm="0">
                                          <p:val>
                                            <p:strVal val="#ppt_h"/>
                                          </p:val>
                                        </p:tav>
                                        <p:tav tm="100000">
                                          <p:val>
                                            <p:strVal val="#ppt_h"/>
                                          </p:val>
                                        </p:tav>
                                      </p:tavLst>
                                    </p:anim>
                                  </p:childTnLst>
                                </p:cTn>
                              </p:par>
                              <p:par>
                                <p:cTn id="15" presetID="16" presetClass="entr" presetSubtype="21"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4078" y="1524705"/>
            <a:ext cx="10601358" cy="3815471"/>
          </a:xfrm>
          <a:prstGeom prst="rect">
            <a:avLst/>
          </a:prstGeom>
        </p:spPr>
      </p:pic>
      <p:sp>
        <p:nvSpPr>
          <p:cNvPr id="5" name="Dikdörtgen 4"/>
          <p:cNvSpPr/>
          <p:nvPr/>
        </p:nvSpPr>
        <p:spPr>
          <a:xfrm>
            <a:off x="369708" y="5464706"/>
            <a:ext cx="11460931" cy="1409617"/>
          </a:xfrm>
          <a:prstGeom prst="rect">
            <a:avLst/>
          </a:prstGeom>
        </p:spPr>
        <p:txBody>
          <a:bodyPr wrap="square">
            <a:spAutoFit/>
          </a:bodyPr>
          <a:lstStyle/>
          <a:p>
            <a:pPr marL="285750" indent="-285750" algn="just">
              <a:lnSpc>
                <a:spcPct val="107000"/>
              </a:lnSpc>
              <a:spcAft>
                <a:spcPts val="800"/>
              </a:spcAft>
              <a:buFont typeface="Arial" panose="020B0604020202020204" pitchFamily="34" charset="0"/>
              <a:buChar char="•"/>
            </a:pPr>
            <a:r>
              <a:rPr lang="tr-TR" sz="2000" dirty="0" smtClean="0">
                <a:effectLst/>
                <a:latin typeface="Times New Roman" panose="02020603050405020304" pitchFamily="18" charset="0"/>
                <a:ea typeface="Calibri" panose="020F0502020204030204" pitchFamily="34" charset="0"/>
                <a:cs typeface="Times New Roman" panose="02020603050405020304" pitchFamily="18" charset="0"/>
              </a:rPr>
              <a:t>Çalışan ekle menüsünde, TC Kimlik numarası veya yabancı kimlik numarası giriş yapıldığında şahsın kimlik bilgileri otomatik gelecek, işe giriş tarihi, görevi ve ikamet adresi manuel doldurularak kaydet sekmesine tıklanacaktır. </a:t>
            </a:r>
            <a:r>
              <a:rPr lang="tr-TR" sz="2000" b="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(Yabancı kimlik numarası girilen şahıslar için tüm bilgiler manuel doldurulacaktır.)</a:t>
            </a:r>
          </a:p>
        </p:txBody>
      </p:sp>
      <p:sp>
        <p:nvSpPr>
          <p:cNvPr id="6" name="Oval 5"/>
          <p:cNvSpPr/>
          <p:nvPr/>
        </p:nvSpPr>
        <p:spPr>
          <a:xfrm>
            <a:off x="3064728" y="2006180"/>
            <a:ext cx="1526876" cy="27317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Oval 6"/>
          <p:cNvSpPr/>
          <p:nvPr/>
        </p:nvSpPr>
        <p:spPr>
          <a:xfrm>
            <a:off x="9475501" y="3032419"/>
            <a:ext cx="845389" cy="517585"/>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Oval 10"/>
          <p:cNvSpPr/>
          <p:nvPr/>
        </p:nvSpPr>
        <p:spPr>
          <a:xfrm>
            <a:off x="5336150" y="1883972"/>
            <a:ext cx="658953" cy="395378"/>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2" name="Resim 11" descr="D:\KİMLİK BİLDİRME BÜRO AMİRLİĞİ\ARMALAR\Kocaeli Emn Müd_logosu.jpg"/>
          <p:cNvPicPr/>
          <p:nvPr/>
        </p:nvPicPr>
        <p:blipFill>
          <a:blip r:embed="rId3" cstate="print">
            <a:extLst>
              <a:ext uri="{BEBA8EAE-BF5A-486C-A8C5-ECC9F3942E4B}">
                <a14:imgProps xmlns:a14="http://schemas.microsoft.com/office/drawing/2010/main">
                  <a14:imgLayer r:embed="rId4">
                    <a14:imgEffect>
                      <a14:backgroundRemoval t="1389" b="100000" l="0" r="100000">
                        <a14:foregroundMark x1="23282" y1="28556" x2="84922" y2="46722"/>
                        <a14:foregroundMark x1="12306" y1="48889" x2="86585" y2="52167"/>
                        <a14:foregroundMark x1="54545" y1="12889" x2="52882" y2="78833"/>
                        <a14:foregroundMark x1="40022" y1="16222" x2="76718" y2="76667"/>
                        <a14:foregroundMark x1="71231" y1="17333" x2="17794" y2="71444"/>
                        <a14:foregroundMark x1="34257" y1="16222" x2="46840" y2="81611"/>
                        <a14:foregroundMark x1="16962" y1="38167" x2="93404" y2="57389"/>
                        <a14:foregroundMark x1="62749" y1="15667" x2="73947" y2="84889"/>
                        <a14:foregroundMark x1="78104" y1="23889" x2="27938" y2="77722"/>
                        <a14:foregroundMark x1="83315" y1="34333" x2="14246" y2="78000"/>
                        <a14:foregroundMark x1="45732" y1="14833" x2="62195" y2="84056"/>
                        <a14:foregroundMark x1="83315" y1="69500" x2="21397" y2="54944"/>
                        <a14:foregroundMark x1="16186" y1="60167" x2="82483" y2="19778"/>
                        <a14:foregroundMark x1="30432" y1="78833" x2="81098" y2="45056"/>
                        <a14:foregroundMark x1="70399" y1="67833" x2="71231" y2="79667"/>
                      </a14:backgroundRemoval>
                    </a14:imgEffect>
                  </a14:imgLayer>
                </a14:imgProps>
              </a:ext>
              <a:ext uri="{28A0092B-C50C-407E-A947-70E740481C1C}">
                <a14:useLocalDpi xmlns:a14="http://schemas.microsoft.com/office/drawing/2010/main" val="0"/>
              </a:ext>
            </a:extLst>
          </a:blip>
          <a:srcRect/>
          <a:stretch>
            <a:fillRect/>
          </a:stretch>
        </p:blipFill>
        <p:spPr bwMode="auto">
          <a:xfrm>
            <a:off x="369708" y="255270"/>
            <a:ext cx="1066800" cy="1144905"/>
          </a:xfrm>
          <a:prstGeom prst="rect">
            <a:avLst/>
          </a:prstGeom>
          <a:noFill/>
          <a:ln>
            <a:noFill/>
          </a:ln>
        </p:spPr>
      </p:pic>
      <p:pic>
        <p:nvPicPr>
          <p:cNvPr id="14" name="Resim 13"/>
          <p:cNvPicPr>
            <a:picLocks noChangeAspect="1"/>
          </p:cNvPicPr>
          <p:nvPr/>
        </p:nvPicPr>
        <p:blipFill>
          <a:blip r:embed="rId5" cstate="print">
            <a:extLst>
              <a:ext uri="{BEBA8EAE-BF5A-486C-A8C5-ECC9F3942E4B}">
                <a14:imgProps xmlns:a14="http://schemas.microsoft.com/office/drawing/2010/main">
                  <a14:imgLayer r:embed="rId6">
                    <a14:imgEffect>
                      <a14:backgroundRemoval t="6427" b="94087" l="10453" r="95122">
                        <a14:foregroundMark x1="28920" y1="15681" x2="75958" y2="17224"/>
                        <a14:foregroundMark x1="50523" y1="12339" x2="61324" y2="14653"/>
                        <a14:foregroundMark x1="20209" y1="38817" x2="24390" y2="49614"/>
                        <a14:foregroundMark x1="79443" y1="61440" x2="70383" y2="71979"/>
                        <a14:foregroundMark x1="28571" y1="60154" x2="28223" y2="70437"/>
                        <a14:foregroundMark x1="46690" y1="7712" x2="34146" y2="10283"/>
                        <a14:foregroundMark x1="31010" y1="11825" x2="24042" y2="14910"/>
                        <a14:foregroundMark x1="49477" y1="7198" x2="58885" y2="7198"/>
                        <a14:foregroundMark x1="59930" y1="7712" x2="68990" y2="9254"/>
                        <a14:foregroundMark x1="70732" y1="10026" x2="78049" y2="13111"/>
                        <a14:foregroundMark x1="79443" y1="14396" x2="83624" y2="16452"/>
                        <a14:foregroundMark x1="82230" y1="18509" x2="82927" y2="20308"/>
                        <a14:foregroundMark x1="83972" y1="20823" x2="90592" y2="29049"/>
                        <a14:foregroundMark x1="90592" y1="26735" x2="90592" y2="26735"/>
                        <a14:foregroundMark x1="92683" y1="27249" x2="92683" y2="27249"/>
                        <a14:foregroundMark x1="89199" y1="22622" x2="89199" y2="22622"/>
                        <a14:foregroundMark x1="85714" y1="21080" x2="85714" y2="21080"/>
                        <a14:foregroundMark x1="90592" y1="30848" x2="90592" y2="30848"/>
                        <a14:foregroundMark x1="91289" y1="30848" x2="91289" y2="30848"/>
                        <a14:foregroundMark x1="91638" y1="32391" x2="91638" y2="32391"/>
                        <a14:foregroundMark x1="92683" y1="34961" x2="92683" y2="34961"/>
                        <a14:foregroundMark x1="92334" y1="35219" x2="93031" y2="41388"/>
                        <a14:foregroundMark x1="92334" y1="42416" x2="91986" y2="47044"/>
                        <a14:foregroundMark x1="90941" y1="49100" x2="87456" y2="54756"/>
                        <a14:foregroundMark x1="87456" y1="55013" x2="80139" y2="62468"/>
                        <a14:foregroundMark x1="81185" y1="62468" x2="82927" y2="66324"/>
                        <a14:foregroundMark x1="82927" y1="66324" x2="79791" y2="66324"/>
                        <a14:foregroundMark x1="79791" y1="66324" x2="70383" y2="82262"/>
                        <a14:foregroundMark x1="69686" y1="82262" x2="60976" y2="87918"/>
                        <a14:foregroundMark x1="68990" y1="84576" x2="68990" y2="84576"/>
                        <a14:foregroundMark x1="66899" y1="85090" x2="66899" y2="85090"/>
                        <a14:foregroundMark x1="65854" y1="86375" x2="65854" y2="86375"/>
                        <a14:foregroundMark x1="56446" y1="87404" x2="56446" y2="87404"/>
                        <a14:foregroundMark x1="47387" y1="86889" x2="47387" y2="86889"/>
                        <a14:foregroundMark x1="51568" y1="90231" x2="51568" y2="90231"/>
                        <a14:foregroundMark x1="52613" y1="92031" x2="52613" y2="92031"/>
                        <a14:foregroundMark x1="41812" y1="87404" x2="41812" y2="87404"/>
                        <a14:foregroundMark x1="43902" y1="88175" x2="43902" y2="88175"/>
                        <a14:foregroundMark x1="39373" y1="86375" x2="39373" y2="86375"/>
                        <a14:foregroundMark x1="37631" y1="85090" x2="37631" y2="85090"/>
                        <a14:foregroundMark x1="35192" y1="82005" x2="35192" y2="82005"/>
                        <a14:foregroundMark x1="31707" y1="78406" x2="31707" y2="78149"/>
                        <a14:foregroundMark x1="29268" y1="72494" x2="31359" y2="77378"/>
                        <a14:foregroundMark x1="32753" y1="79434" x2="37282" y2="85090"/>
                        <a14:foregroundMark x1="24042" y1="62211" x2="24042" y2="62211"/>
                        <a14:foregroundMark x1="23693" y1="64524" x2="23693" y2="64524"/>
                        <a14:foregroundMark x1="22300" y1="65810" x2="22300" y2="65810"/>
                        <a14:foregroundMark x1="23693" y1="66324" x2="23693" y2="66324"/>
                        <a14:foregroundMark x1="25436" y1="67095" x2="25436" y2="67095"/>
                        <a14:foregroundMark x1="26829" y1="68638" x2="26829" y2="68638"/>
                        <a14:foregroundMark x1="23345" y1="60925" x2="15679" y2="51414"/>
                        <a14:foregroundMark x1="14983" y1="51414" x2="11847" y2="38046"/>
                        <a14:foregroundMark x1="12195" y1="37275" x2="16376" y2="26992"/>
                        <a14:foregroundMark x1="21254" y1="23907" x2="21254" y2="23907"/>
                        <a14:foregroundMark x1="19861" y1="23907" x2="19861" y2="23907"/>
                        <a14:foregroundMark x1="17073" y1="24165" x2="17073" y2="24165"/>
                        <a14:foregroundMark x1="13589" y1="26992" x2="13589" y2="26992"/>
                        <a14:foregroundMark x1="12892" y1="28535" x2="12892" y2="28535"/>
                        <a14:foregroundMark x1="20557" y1="21080" x2="20557" y2="21080"/>
                        <a14:foregroundMark x1="24042" y1="16967" x2="22300" y2="20823"/>
                        <a14:foregroundMark x1="21603" y1="20308" x2="15331" y2="23393"/>
                        <a14:foregroundMark x1="21603" y1="17224" x2="25087" y2="19023"/>
                        <a14:foregroundMark x1="30314" y1="20051" x2="30314" y2="20051"/>
                      </a14:backgroundRemoval>
                    </a14:imgEffect>
                  </a14:imgLayer>
                </a14:imgProps>
              </a:ext>
              <a:ext uri="{28A0092B-C50C-407E-A947-70E740481C1C}">
                <a14:useLocalDpi xmlns:a14="http://schemas.microsoft.com/office/drawing/2010/main" val="0"/>
              </a:ext>
            </a:extLst>
          </a:blip>
          <a:stretch>
            <a:fillRect/>
          </a:stretch>
        </p:blipFill>
        <p:spPr>
          <a:xfrm>
            <a:off x="10553699" y="16669"/>
            <a:ext cx="1193721" cy="1618633"/>
          </a:xfrm>
          <a:prstGeom prst="rect">
            <a:avLst/>
          </a:prstGeom>
        </p:spPr>
      </p:pic>
      <p:pic>
        <p:nvPicPr>
          <p:cNvPr id="15" name="Resim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28166" y="616832"/>
            <a:ext cx="4333875" cy="421779"/>
          </a:xfrm>
          <a:prstGeom prst="rect">
            <a:avLst/>
          </a:prstGeom>
        </p:spPr>
      </p:pic>
    </p:spTree>
    <p:extLst>
      <p:ext uri="{BB962C8B-B14F-4D97-AF65-F5344CB8AC3E}">
        <p14:creationId xmlns:p14="http://schemas.microsoft.com/office/powerpoint/2010/main" val="1569401618"/>
      </p:ext>
    </p:extLst>
  </p:cSld>
  <p:clrMapOvr>
    <a:masterClrMapping/>
  </p:clrMapOvr>
  <mc:AlternateContent xmlns:mc="http://schemas.openxmlformats.org/markup-compatibility/2006" xmlns:p14="http://schemas.microsoft.com/office/powerpoint/2010/main">
    <mc:Choice Requires="p14">
      <p:transition spd="slow" p14:dur="2000" advTm="15883"/>
    </mc:Choice>
    <mc:Fallback xmlns="">
      <p:transition spd="slow" advTm="1588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indefinite"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0"/>
                                        <p:tgtEl>
                                          <p:spTgt spid="12"/>
                                        </p:tgtEl>
                                      </p:cBhvr>
                                    </p:animEffect>
                                    <p:anim calcmode="lin" valueType="num">
                                      <p:cBhvr>
                                        <p:cTn id="8" dur="5000" fill="hold"/>
                                        <p:tgtEl>
                                          <p:spTgt spid="12"/>
                                        </p:tgtEl>
                                        <p:attrNameLst>
                                          <p:attrName>ppt_w</p:attrName>
                                        </p:attrNameLst>
                                      </p:cBhvr>
                                      <p:tavLst>
                                        <p:tav tm="0" fmla="#ppt_w*sin(2.5*pi*$)">
                                          <p:val>
                                            <p:fltVal val="0"/>
                                          </p:val>
                                        </p:tav>
                                        <p:tav tm="100000">
                                          <p:val>
                                            <p:fltVal val="1"/>
                                          </p:val>
                                        </p:tav>
                                      </p:tavLst>
                                    </p:anim>
                                    <p:anim calcmode="lin" valueType="num">
                                      <p:cBhvr>
                                        <p:cTn id="9" dur="5000" fill="hold"/>
                                        <p:tgtEl>
                                          <p:spTgt spid="12"/>
                                        </p:tgtEl>
                                        <p:attrNameLst>
                                          <p:attrName>ppt_h</p:attrName>
                                        </p:attrNameLst>
                                      </p:cBhvr>
                                      <p:tavLst>
                                        <p:tav tm="0">
                                          <p:val>
                                            <p:strVal val="#ppt_h"/>
                                          </p:val>
                                        </p:tav>
                                        <p:tav tm="100000">
                                          <p:val>
                                            <p:strVal val="#ppt_h"/>
                                          </p:val>
                                        </p:tav>
                                      </p:tavLst>
                                    </p:anim>
                                  </p:childTnLst>
                                </p:cTn>
                              </p:par>
                              <p:par>
                                <p:cTn id="10" presetID="45" presetClass="entr" presetSubtype="0" repeatCount="indefinite"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0"/>
                                        <p:tgtEl>
                                          <p:spTgt spid="14"/>
                                        </p:tgtEl>
                                      </p:cBhvr>
                                    </p:animEffect>
                                    <p:anim calcmode="lin" valueType="num">
                                      <p:cBhvr>
                                        <p:cTn id="13" dur="5000" fill="hold"/>
                                        <p:tgtEl>
                                          <p:spTgt spid="14"/>
                                        </p:tgtEl>
                                        <p:attrNameLst>
                                          <p:attrName>ppt_w</p:attrName>
                                        </p:attrNameLst>
                                      </p:cBhvr>
                                      <p:tavLst>
                                        <p:tav tm="0" fmla="#ppt_w*sin(2.5*pi*$)">
                                          <p:val>
                                            <p:fltVal val="0"/>
                                          </p:val>
                                        </p:tav>
                                        <p:tav tm="100000">
                                          <p:val>
                                            <p:fltVal val="1"/>
                                          </p:val>
                                        </p:tav>
                                      </p:tavLst>
                                    </p:anim>
                                    <p:anim calcmode="lin" valueType="num">
                                      <p:cBhvr>
                                        <p:cTn id="14" dur="5000" fill="hold"/>
                                        <p:tgtEl>
                                          <p:spTgt spid="14"/>
                                        </p:tgtEl>
                                        <p:attrNameLst>
                                          <p:attrName>ppt_h</p:attrName>
                                        </p:attrNameLst>
                                      </p:cBhvr>
                                      <p:tavLst>
                                        <p:tav tm="0">
                                          <p:val>
                                            <p:strVal val="#ppt_h"/>
                                          </p:val>
                                        </p:tav>
                                        <p:tav tm="100000">
                                          <p:val>
                                            <p:strVal val="#ppt_h"/>
                                          </p:val>
                                        </p:tav>
                                      </p:tavLst>
                                    </p:anim>
                                  </p:childTnLst>
                                </p:cTn>
                              </p:par>
                              <p:par>
                                <p:cTn id="15" presetID="16" presetClass="entr" presetSubtype="21"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TotalTime>
  <Words>1236</Words>
  <Application>Microsoft Office PowerPoint</Application>
  <PresentationFormat>Geniş ekran</PresentationFormat>
  <Paragraphs>118</Paragraphs>
  <Slides>20</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20</vt:i4>
      </vt:variant>
    </vt:vector>
  </HeadingPairs>
  <TitlesOfParts>
    <vt:vector size="26" baseType="lpstr">
      <vt:lpstr>Arial</vt:lpstr>
      <vt:lpstr>Calibri</vt:lpstr>
      <vt:lpstr>Calibri Light</vt:lpstr>
      <vt:lpstr>Tahoma</vt:lpstr>
      <vt:lpstr>Times New Roman</vt:lpstr>
      <vt:lpstr>Office Teması</vt:lpstr>
      <vt:lpstr>T.C. KOCAELİ VALİLİĞİ İl Emniyet Müdürlüğü</vt:lpstr>
      <vt:lpstr>PowerPoint Sunusu</vt:lpstr>
      <vt:lpstr>PowerPoint Sunusu</vt:lpstr>
      <vt:lpstr>PowerPoint Sunusu</vt:lpstr>
      <vt:lpstr>PowerPoint Sunusu</vt:lpstr>
      <vt:lpstr>PowerPoint Sunusu</vt:lpstr>
      <vt:lpstr>PowerPoint Sunusu</vt:lpstr>
      <vt:lpstr>TESİS İŞLEMLERİ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T.C. KOCAELİ VALİLİĞİ İl Emniyet Müdürlüğü</dc:title>
  <dc:creator>YUSUF MERT</dc:creator>
  <cp:lastModifiedBy>YUSUF MERT</cp:lastModifiedBy>
  <cp:revision>4</cp:revision>
  <dcterms:created xsi:type="dcterms:W3CDTF">2020-06-09T09:34:03Z</dcterms:created>
  <dcterms:modified xsi:type="dcterms:W3CDTF">2020-06-16T12:35:26Z</dcterms:modified>
</cp:coreProperties>
</file>